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64" r:id="rId2"/>
    <p:sldId id="261"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007"/>
    <a:srgbClr val="FFFFFF"/>
    <a:srgbClr val="118803"/>
    <a:srgbClr val="000099"/>
    <a:srgbClr val="1EE65B"/>
    <a:srgbClr val="BDFFC9"/>
    <a:srgbClr val="1BD41E"/>
    <a:srgbClr val="AFFFBD"/>
    <a:srgbClr val="1CCC3F"/>
    <a:srgbClr val="49C8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18" autoAdjust="0"/>
    <p:restoredTop sz="94660"/>
  </p:normalViewPr>
  <p:slideViewPr>
    <p:cSldViewPr snapToGrid="0" snapToObjects="1">
      <p:cViewPr varScale="1">
        <p:scale>
          <a:sx n="68" d="100"/>
          <a:sy n="68" d="100"/>
        </p:scale>
        <p:origin x="1602"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370BD3F5-90F3-4322-93E4-04DF1DD5DC81}"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A907C29B-683F-4DB1-9D6A-28C83AB167D2}" type="slidenum">
              <a:rPr kumimoji="1" lang="ja-JP" altLang="en-US" smtClean="0"/>
              <a:t>‹#›</a:t>
            </a:fld>
            <a:endParaRPr kumimoji="1" lang="ja-JP" altLang="en-US"/>
          </a:p>
        </p:txBody>
      </p:sp>
    </p:spTree>
    <p:extLst>
      <p:ext uri="{BB962C8B-B14F-4D97-AF65-F5344CB8AC3E}">
        <p14:creationId xmlns:p14="http://schemas.microsoft.com/office/powerpoint/2010/main" val="9299709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AB95C9-BCD8-4411-871A-0D3022B39884}"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33374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335851" y="5992871"/>
            <a:ext cx="3585561" cy="436577"/>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smtClean="0">
                <a:latin typeface="フォントポにほんご"/>
                <a:ea typeface="フォントポにほんご"/>
                <a:cs typeface="フォントポにほんご"/>
              </a:rPr>
              <a:t>「どの道が通れて、どの道路が通れないか」の把握が可能に</a:t>
            </a:r>
            <a:endParaRPr lang="en-US" altLang="ja-JP" sz="1000" dirty="0" smtClean="0">
              <a:latin typeface="フォントポにほんご"/>
              <a:ea typeface="フォントポにほんご"/>
              <a:cs typeface="フォントポにほんご"/>
            </a:endParaRPr>
          </a:p>
        </p:txBody>
      </p:sp>
      <p:sp>
        <p:nvSpPr>
          <p:cNvPr id="80" name="角丸四角形 79"/>
          <p:cNvSpPr/>
          <p:nvPr/>
        </p:nvSpPr>
        <p:spPr>
          <a:xfrm>
            <a:off x="5052210" y="4723026"/>
            <a:ext cx="4743817" cy="1691174"/>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5052210" y="4712866"/>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67025" y="1496340"/>
            <a:ext cx="10077800"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smtClean="0">
                <a:solidFill>
                  <a:srgbClr val="308007"/>
                </a:solidFill>
                <a:latin typeface="小塚ゴシック Pr6N R"/>
                <a:ea typeface="小塚ゴシック Pr6N R"/>
                <a:cs typeface="小塚ゴシック Pr6N R"/>
              </a:rPr>
              <a:t>トヨタ、ホンダ、特定非営利活動法人ＩＴＳＪａｐａｎなどが、車のプローブ情報（</a:t>
            </a:r>
            <a:r>
              <a:rPr lang="ja-JP" altLang="en-US" sz="1500" dirty="0">
                <a:solidFill>
                  <a:srgbClr val="308007"/>
                </a:solidFill>
                <a:latin typeface="小塚ゴシック Pr6N R"/>
                <a:ea typeface="小塚ゴシック Pr6N R"/>
                <a:cs typeface="小塚ゴシック Pr6N R"/>
              </a:rPr>
              <a:t>ＧＰＳを元にした走行位置情報</a:t>
            </a:r>
            <a:r>
              <a:rPr lang="ja-JP" altLang="en-US" sz="1500" dirty="0" smtClean="0">
                <a:solidFill>
                  <a:srgbClr val="308007"/>
                </a:solidFill>
                <a:latin typeface="小塚ゴシック Pr6N R"/>
                <a:ea typeface="小塚ゴシック Pr6N R"/>
                <a:cs typeface="小塚ゴシック Pr6N R"/>
              </a:rPr>
              <a:t>）をＷＥＢの　　　　地図上に“通れた道路”として表示公開する仕組みを構築。災害時に被災地へ</a:t>
            </a:r>
            <a:r>
              <a:rPr lang="ja-JP" altLang="en-US" sz="1500" dirty="0">
                <a:solidFill>
                  <a:srgbClr val="308007"/>
                </a:solidFill>
                <a:latin typeface="小塚ゴシック Pr6N R"/>
                <a:ea typeface="小塚ゴシック Pr6N R"/>
                <a:cs typeface="小塚ゴシック Pr6N R"/>
              </a:rPr>
              <a:t>の</a:t>
            </a:r>
            <a:r>
              <a:rPr lang="ja-JP" altLang="en-US" sz="1500" dirty="0" smtClean="0">
                <a:solidFill>
                  <a:srgbClr val="308007"/>
                </a:solidFill>
                <a:latin typeface="小塚ゴシック Pr6N R"/>
                <a:ea typeface="小塚ゴシック Pr6N R"/>
                <a:cs typeface="小塚ゴシック Pr6N R"/>
              </a:rPr>
              <a:t>支援活動や復旧活動を検討する際に活用。</a:t>
            </a:r>
            <a:endParaRPr lang="en-US" altLang="ja-JP" sz="1500" dirty="0">
              <a:solidFill>
                <a:srgbClr val="308007"/>
              </a:solidFill>
              <a:latin typeface="小塚ゴシック Pr6N R"/>
              <a:ea typeface="小塚ゴシック Pr6N R"/>
              <a:cs typeface="小塚ゴシック Pr6N R"/>
            </a:endParaRPr>
          </a:p>
        </p:txBody>
      </p:sp>
      <p:sp>
        <p:nvSpPr>
          <p:cNvPr id="45" name="下矢印 44"/>
          <p:cNvSpPr/>
          <p:nvPr/>
        </p:nvSpPr>
        <p:spPr>
          <a:xfrm>
            <a:off x="7270969" y="4333582"/>
            <a:ext cx="302462" cy="317426"/>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14" name="図形グループ 13"/>
          <p:cNvGrpSpPr/>
          <p:nvPr/>
        </p:nvGrpSpPr>
        <p:grpSpPr>
          <a:xfrm>
            <a:off x="6255233" y="250008"/>
            <a:ext cx="752743" cy="752743"/>
            <a:chOff x="6255233" y="281179"/>
            <a:chExt cx="752743" cy="752743"/>
          </a:xfrm>
          <a:solidFill>
            <a:schemeClr val="bg1"/>
          </a:solidFill>
        </p:grpSpPr>
        <p:sp>
          <p:nvSpPr>
            <p:cNvPr id="11" name="角丸四角形 10"/>
            <p:cNvSpPr/>
            <p:nvPr/>
          </p:nvSpPr>
          <p:spPr>
            <a:xfrm>
              <a:off x="6255233" y="281179"/>
              <a:ext cx="752743" cy="752743"/>
            </a:xfrm>
            <a:prstGeom prst="roundRect">
              <a:avLst/>
            </a:prstGeom>
            <a:solidFill>
              <a:srgbClr val="FFFFF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08439" y="334385"/>
              <a:ext cx="646331" cy="646331"/>
            </a:xfrm>
            <a:prstGeom prst="rect">
              <a:avLst/>
            </a:prstGeom>
            <a:grpFill/>
          </p:spPr>
          <p:txBody>
            <a:bodyPr wrap="none" rtlCol="0">
              <a:spAutoFit/>
            </a:bodyPr>
            <a:lstStyle/>
            <a:p>
              <a:r>
                <a:rPr kumimoji="1" lang="ja-JP" altLang="en-US" dirty="0" smtClean="0">
                  <a:solidFill>
                    <a:srgbClr val="1BD41E"/>
                  </a:solidFill>
                  <a:latin typeface="小塚ゴシック Pr6N M"/>
                  <a:ea typeface="小塚ゴシック Pr6N M"/>
                  <a:cs typeface="小塚ゴシック Pr6N M"/>
                </a:rPr>
                <a:t>防災</a:t>
              </a:r>
              <a:endParaRPr kumimoji="1" lang="en-US" altLang="ja-JP" dirty="0" smtClean="0">
                <a:solidFill>
                  <a:srgbClr val="1BD41E"/>
                </a:solidFill>
                <a:latin typeface="小塚ゴシック Pr6N M"/>
                <a:ea typeface="小塚ゴシック Pr6N M"/>
                <a:cs typeface="小塚ゴシック Pr6N M"/>
              </a:endParaRPr>
            </a:p>
            <a:p>
              <a:r>
                <a:rPr lang="ja-JP" altLang="en-US" dirty="0" smtClean="0">
                  <a:solidFill>
                    <a:srgbClr val="1BD41E"/>
                  </a:solidFill>
                  <a:latin typeface="小塚ゴシック Pr6N M"/>
                  <a:ea typeface="小塚ゴシック Pr6N M"/>
                  <a:cs typeface="小塚ゴシック Pr6N M"/>
                </a:rPr>
                <a:t>減災</a:t>
              </a:r>
              <a:endParaRPr kumimoji="1" lang="ja-JP" altLang="en-US" dirty="0">
                <a:solidFill>
                  <a:srgbClr val="1BD41E"/>
                </a:solidFill>
                <a:latin typeface="小塚ゴシック Pr6N M"/>
                <a:ea typeface="小塚ゴシック Pr6N M"/>
                <a:cs typeface="小塚ゴシック Pr6N M"/>
              </a:endParaRPr>
            </a:p>
          </p:txBody>
        </p:sp>
      </p:grpSp>
      <p:grpSp>
        <p:nvGrpSpPr>
          <p:cNvPr id="16" name="図形グループ 15"/>
          <p:cNvGrpSpPr/>
          <p:nvPr/>
        </p:nvGrpSpPr>
        <p:grpSpPr>
          <a:xfrm>
            <a:off x="8089329" y="250008"/>
            <a:ext cx="752743" cy="752743"/>
            <a:chOff x="8060984" y="281179"/>
            <a:chExt cx="752743" cy="752743"/>
          </a:xfrm>
          <a:solidFill>
            <a:srgbClr val="00D861"/>
          </a:solidFill>
        </p:grpSpPr>
        <p:sp>
          <p:nvSpPr>
            <p:cNvPr id="65" name="角丸四角形 64"/>
            <p:cNvSpPr/>
            <p:nvPr/>
          </p:nvSpPr>
          <p:spPr>
            <a:xfrm>
              <a:off x="8060984" y="281179"/>
              <a:ext cx="752743" cy="752743"/>
            </a:xfrm>
            <a:prstGeom prst="roundRect">
              <a:avLst/>
            </a:prstGeom>
            <a:grpFill/>
            <a:ln w="38100">
              <a:solidFill>
                <a:srgbClr val="BDFF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BDFFC9"/>
                  </a:solidFill>
                  <a:latin typeface="小塚ゴシック Pr6N M"/>
                  <a:ea typeface="小塚ゴシック Pr6N M"/>
                  <a:cs typeface="小塚ゴシック Pr6N M"/>
                </a:rPr>
                <a:t>産業</a:t>
              </a:r>
              <a:endParaRPr lang="en-US" altLang="ja-JP" dirty="0" smtClean="0">
                <a:solidFill>
                  <a:srgbClr val="BDFFC9"/>
                </a:solidFill>
                <a:latin typeface="小塚ゴシック Pr6N M"/>
                <a:ea typeface="小塚ゴシック Pr6N M"/>
                <a:cs typeface="小塚ゴシック Pr6N M"/>
              </a:endParaRPr>
            </a:p>
            <a:p>
              <a:r>
                <a:rPr lang="ja-JP" altLang="en-US" dirty="0" smtClean="0">
                  <a:solidFill>
                    <a:srgbClr val="BDFFC9"/>
                  </a:solidFill>
                  <a:latin typeface="小塚ゴシック Pr6N M"/>
                  <a:ea typeface="小塚ゴシック Pr6N M"/>
                  <a:cs typeface="小塚ゴシック Pr6N M"/>
                </a:rPr>
                <a:t>創出</a:t>
              </a:r>
              <a:endParaRPr kumimoji="1" lang="en-US" altLang="ja-JP" dirty="0" smtClean="0">
                <a:solidFill>
                  <a:srgbClr val="BDFFC9"/>
                </a:solidFill>
                <a:latin typeface="小塚ゴシック Pr6N M"/>
                <a:ea typeface="小塚ゴシック Pr6N M"/>
                <a:cs typeface="小塚ゴシック Pr6N M"/>
              </a:endParaRPr>
            </a:p>
          </p:txBody>
        </p:sp>
      </p:grpSp>
      <p:grpSp>
        <p:nvGrpSpPr>
          <p:cNvPr id="19" name="図形グループ 18"/>
          <p:cNvGrpSpPr/>
          <p:nvPr/>
        </p:nvGrpSpPr>
        <p:grpSpPr>
          <a:xfrm>
            <a:off x="7172281" y="250008"/>
            <a:ext cx="752743" cy="752743"/>
            <a:chOff x="7154801" y="281179"/>
            <a:chExt cx="752743" cy="752743"/>
          </a:xfrm>
        </p:grpSpPr>
        <p:sp>
          <p:nvSpPr>
            <p:cNvPr id="67" name="角丸四角形 66"/>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77" name="角丸四角形 76"/>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AFFFBD"/>
                </a:solidFill>
                <a:latin typeface="小塚ゴシック Pr6N M"/>
                <a:ea typeface="小塚ゴシック Pr6N M"/>
                <a:cs typeface="小塚ゴシック Pr6N M"/>
              </a:rPr>
              <a:t>防犯</a:t>
            </a:r>
            <a:endParaRPr lang="en-US" altLang="ja-JP" sz="1400" dirty="0" smtClean="0">
              <a:solidFill>
                <a:srgbClr val="AFFFBD"/>
              </a:solidFill>
              <a:latin typeface="小塚ゴシック Pr6N M"/>
              <a:ea typeface="小塚ゴシック Pr6N M"/>
              <a:cs typeface="小塚ゴシック Pr6N M"/>
            </a:endParaRPr>
          </a:p>
          <a:p>
            <a:r>
              <a:rPr lang="ja-JP" altLang="en-US" sz="1400" dirty="0" smtClean="0">
                <a:solidFill>
                  <a:srgbClr val="AFFFBD"/>
                </a:solidFill>
                <a:latin typeface="小塚ゴシック Pr6N M"/>
                <a:ea typeface="小塚ゴシック Pr6N M"/>
                <a:cs typeface="小塚ゴシック Pr6N M"/>
              </a:rPr>
              <a:t>医療</a:t>
            </a:r>
            <a:endParaRPr lang="en-US" altLang="ja-JP" sz="1400" dirty="0" smtClean="0">
              <a:solidFill>
                <a:srgbClr val="AFFFBD"/>
              </a:solidFill>
              <a:latin typeface="小塚ゴシック Pr6N M"/>
              <a:ea typeface="小塚ゴシック Pr6N M"/>
              <a:cs typeface="小塚ゴシック Pr6N M"/>
            </a:endParaRPr>
          </a:p>
          <a:p>
            <a:r>
              <a:rPr lang="ja-JP" altLang="en-US" sz="1400" dirty="0" smtClean="0">
                <a:solidFill>
                  <a:srgbClr val="AFFFBD"/>
                </a:solidFill>
                <a:latin typeface="小塚ゴシック Pr6N M"/>
                <a:ea typeface="小塚ゴシック Pr6N M"/>
                <a:cs typeface="小塚ゴシック Pr6N M"/>
              </a:rPr>
              <a:t>教育</a:t>
            </a:r>
            <a:r>
              <a:rPr lang="ja-JP" altLang="en-US" sz="1000" dirty="0" smtClean="0">
                <a:solidFill>
                  <a:srgbClr val="AFFFBD"/>
                </a:solidFill>
                <a:latin typeface="小塚ゴシック Pr6N M"/>
                <a:ea typeface="小塚ゴシック Pr6N M"/>
                <a:cs typeface="小塚ゴシック Pr6N M"/>
              </a:rPr>
              <a:t>等</a:t>
            </a:r>
            <a:endParaRPr lang="en-US" altLang="ja-JP" dirty="0" smtClean="0">
              <a:solidFill>
                <a:srgbClr val="AFFFBD"/>
              </a:solidFill>
              <a:latin typeface="小塚ゴシック Pr6N M"/>
              <a:ea typeface="小塚ゴシック Pr6N M"/>
              <a:cs typeface="小塚ゴシック Pr6N M"/>
            </a:endParaRPr>
          </a:p>
        </p:txBody>
      </p:sp>
      <p:pic>
        <p:nvPicPr>
          <p:cNvPr id="24"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3198073"/>
            <a:ext cx="915309" cy="915309"/>
          </a:xfrm>
          <a:prstGeom prst="rect">
            <a:avLst/>
          </a:prstGeom>
        </p:spPr>
      </p:pic>
      <p:sp>
        <p:nvSpPr>
          <p:cNvPr id="26" name="テキスト ボックス 25"/>
          <p:cNvSpPr txBox="1"/>
          <p:nvPr/>
        </p:nvSpPr>
        <p:spPr>
          <a:xfrm>
            <a:off x="5166303" y="2393001"/>
            <a:ext cx="3744936" cy="369332"/>
          </a:xfrm>
          <a:prstGeom prst="rect">
            <a:avLst/>
          </a:prstGeom>
          <a:noFill/>
        </p:spPr>
        <p:txBody>
          <a:bodyPr wrap="none" rtlCol="0">
            <a:spAutoFit/>
          </a:bodyPr>
          <a:lstStyle/>
          <a:p>
            <a:r>
              <a:rPr lang="ja-JP" altLang="en-US" dirty="0" smtClean="0">
                <a:solidFill>
                  <a:srgbClr val="308007"/>
                </a:solidFill>
                <a:latin typeface="小塚ゴシック Pr6N M"/>
                <a:ea typeface="小塚ゴシック Pr6N M"/>
                <a:cs typeface="小塚ゴシック Pr6N M"/>
              </a:rPr>
              <a:t>道路通行実績マップ</a:t>
            </a:r>
            <a:r>
              <a:rPr kumimoji="1" lang="en-US" altLang="ja-JP" dirty="0" smtClean="0">
                <a:solidFill>
                  <a:srgbClr val="308007"/>
                </a:solidFill>
                <a:latin typeface="小塚ゴシック Pr6N M"/>
                <a:ea typeface="小塚ゴシック Pr6N M"/>
                <a:cs typeface="小塚ゴシック Pr6N M"/>
              </a:rPr>
              <a:t> </a:t>
            </a:r>
            <a:r>
              <a:rPr kumimoji="1" lang="ja-JP" altLang="en-US" sz="1600" dirty="0" smtClean="0">
                <a:solidFill>
                  <a:srgbClr val="308007"/>
                </a:solidFill>
                <a:latin typeface="小塚ゴシック Pr6N M"/>
                <a:ea typeface="小塚ゴシック Pr6N M"/>
                <a:cs typeface="小塚ゴシック Pr6N M"/>
              </a:rPr>
              <a:t>誕生の</a:t>
            </a:r>
            <a:r>
              <a:rPr kumimoji="1" lang="en-US" altLang="ja-JP" dirty="0" smtClean="0">
                <a:solidFill>
                  <a:srgbClr val="308007"/>
                </a:solidFill>
                <a:latin typeface="小塚ゴシック Pr6N M"/>
                <a:ea typeface="小塚ゴシック Pr6N M"/>
                <a:cs typeface="小塚ゴシック Pr6N M"/>
              </a:rPr>
              <a:t> </a:t>
            </a:r>
            <a:r>
              <a:rPr kumimoji="1" lang="ja-JP" altLang="en-US" dirty="0" smtClean="0">
                <a:solidFill>
                  <a:srgbClr val="308007"/>
                </a:solidFill>
                <a:latin typeface="小塚ゴシック Pr6N M"/>
                <a:ea typeface="小塚ゴシック Pr6N M"/>
                <a:cs typeface="小塚ゴシック Pr6N M"/>
              </a:rPr>
              <a:t>キッカケ</a:t>
            </a:r>
            <a:endParaRPr kumimoji="1" lang="ja-JP" altLang="en-US" dirty="0">
              <a:solidFill>
                <a:srgbClr val="308007"/>
              </a:solidFill>
              <a:latin typeface="小塚ゴシック Pr6N M"/>
              <a:ea typeface="小塚ゴシック Pr6N M"/>
              <a:cs typeface="小塚ゴシック Pr6N M"/>
            </a:endParaRPr>
          </a:p>
        </p:txBody>
      </p:sp>
      <p:sp>
        <p:nvSpPr>
          <p:cNvPr id="78" name="テキスト ボックス 77"/>
          <p:cNvSpPr txBox="1"/>
          <p:nvPr/>
        </p:nvSpPr>
        <p:spPr>
          <a:xfrm>
            <a:off x="5069983" y="2942307"/>
            <a:ext cx="4535462" cy="830997"/>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大規模災害時</a:t>
            </a:r>
            <a:r>
              <a:rPr lang="ja-JP" altLang="en-US" sz="1200" dirty="0">
                <a:latin typeface="小塚ゴシック Pr6N L"/>
                <a:ea typeface="小塚ゴシック Pr6N L"/>
                <a:cs typeface="小塚ゴシック Pr6N L"/>
              </a:rPr>
              <a:t>に</a:t>
            </a:r>
            <a:r>
              <a:rPr lang="ja-JP" altLang="en-US" sz="1200" dirty="0" smtClean="0">
                <a:latin typeface="小塚ゴシック Pr6N L"/>
                <a:ea typeface="小塚ゴシック Pr6N L"/>
                <a:cs typeface="小塚ゴシック Pr6N L"/>
              </a:rPr>
              <a:t>交通網が受ける打撃は、車での避難に影響し、物資の配給支援や、ボランティア活動に支障をきたす</a:t>
            </a:r>
            <a:endParaRPr lang="en-US" altLang="ja-JP" sz="1200" dirty="0">
              <a:latin typeface="小塚ゴシック Pr6N L"/>
              <a:ea typeface="小塚ゴシック Pr6N L"/>
              <a:cs typeface="小塚ゴシック Pr6N L"/>
            </a:endParaRPr>
          </a:p>
          <a:p>
            <a:endParaRPr lang="en-US" altLang="ja-JP" sz="1200" dirty="0" smtClean="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smtClean="0">
                <a:latin typeface="小塚ゴシック Pr6N L"/>
                <a:ea typeface="小塚ゴシック Pr6N L"/>
                <a:cs typeface="小塚ゴシック Pr6N L"/>
              </a:rPr>
              <a:t> </a:t>
            </a:r>
            <a:endParaRPr lang="en-US" altLang="ja-JP" sz="1200" dirty="0">
              <a:latin typeface="小塚ゴシック Pr6N L"/>
              <a:ea typeface="小塚ゴシック Pr6N L"/>
              <a:cs typeface="小塚ゴシック Pr6N L"/>
            </a:endParaRPr>
          </a:p>
        </p:txBody>
      </p:sp>
      <p:pic>
        <p:nvPicPr>
          <p:cNvPr id="30"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990691" y="5387291"/>
            <a:ext cx="915309" cy="915309"/>
          </a:xfrm>
          <a:prstGeom prst="rect">
            <a:avLst/>
          </a:prstGeom>
          <a:noFill/>
        </p:spPr>
      </p:pic>
      <p:sp>
        <p:nvSpPr>
          <p:cNvPr id="81" name="テキスト ボックス 80"/>
          <p:cNvSpPr txBox="1"/>
          <p:nvPr/>
        </p:nvSpPr>
        <p:spPr>
          <a:xfrm>
            <a:off x="5166303" y="4798546"/>
            <a:ext cx="3879588" cy="369332"/>
          </a:xfrm>
          <a:prstGeom prst="rect">
            <a:avLst/>
          </a:prstGeom>
          <a:noFill/>
        </p:spPr>
        <p:txBody>
          <a:bodyPr wrap="none" rtlCol="0">
            <a:spAutoFit/>
          </a:bodyPr>
          <a:lstStyle/>
          <a:p>
            <a:r>
              <a:rPr kumimoji="1" lang="en-US" altLang="ja-JP" dirty="0" smtClean="0">
                <a:solidFill>
                  <a:schemeClr val="bg1"/>
                </a:solidFill>
                <a:latin typeface="小塚ゴシック Pr6N M"/>
                <a:ea typeface="小塚ゴシック Pr6N M"/>
                <a:cs typeface="小塚ゴシック Pr6N M"/>
              </a:rPr>
              <a:t> </a:t>
            </a:r>
            <a:r>
              <a:rPr kumimoji="1" lang="ja-JP" altLang="en-US" dirty="0" smtClean="0">
                <a:solidFill>
                  <a:schemeClr val="bg1"/>
                </a:solidFill>
                <a:latin typeface="小塚ゴシック Pr6N M"/>
                <a:ea typeface="小塚ゴシック Pr6N M"/>
                <a:cs typeface="小塚ゴシック Pr6N M"/>
              </a:rPr>
              <a:t>道路通行実績マップ</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82" name="テキスト ボックス 81"/>
          <p:cNvSpPr txBox="1"/>
          <p:nvPr/>
        </p:nvSpPr>
        <p:spPr>
          <a:xfrm>
            <a:off x="5052003" y="5256138"/>
            <a:ext cx="4522392" cy="461665"/>
          </a:xfrm>
          <a:prstGeom prst="rect">
            <a:avLst/>
          </a:prstGeom>
          <a:noFill/>
        </p:spPr>
        <p:txBody>
          <a:bodyPr wrap="non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多数の車両から収集された通行実績情報や、通行止め情報</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を把握し物資の配給やボランティア活動の計画が立てやすくなった</a:t>
            </a:r>
            <a:endParaRPr lang="en-US" altLang="ja-JP" sz="1200" dirty="0" smtClean="0">
              <a:latin typeface="小塚ゴシック Pr6N L"/>
              <a:ea typeface="小塚ゴシック Pr6N L"/>
              <a:cs typeface="小塚ゴシック Pr6N L"/>
            </a:endParaRPr>
          </a:p>
        </p:txBody>
      </p:sp>
      <p:sp>
        <p:nvSpPr>
          <p:cNvPr id="84" name="角丸四角形 83"/>
          <p:cNvSpPr/>
          <p:nvPr/>
        </p:nvSpPr>
        <p:spPr>
          <a:xfrm>
            <a:off x="5050292" y="2327966"/>
            <a:ext cx="4743817" cy="1908864"/>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災害時道路通行状況を可視化！　</a:t>
            </a:r>
            <a:endParaRPr kumimoji="1" lang="ja-JP" altLang="en-US" sz="1400" dirty="0">
              <a:solidFill>
                <a:srgbClr val="FFFFFF"/>
              </a:solidFill>
              <a:latin typeface="小塚ゴシック Pr6N R"/>
              <a:ea typeface="小塚ゴシック Pr6N R"/>
              <a:cs typeface="小塚ゴシック Pr6N R"/>
            </a:endParaRPr>
          </a:p>
        </p:txBody>
      </p:sp>
      <p:sp>
        <p:nvSpPr>
          <p:cNvPr id="36"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 </a:t>
            </a:r>
            <a:endParaRPr kumimoji="1" lang="ja-JP" altLang="en-US" sz="1400" dirty="0">
              <a:solidFill>
                <a:srgbClr val="FFFFFF"/>
              </a:solidFill>
              <a:latin typeface="小塚ゴシック Pr6N R"/>
              <a:ea typeface="小塚ゴシック Pr6N R"/>
              <a:cs typeface="小塚ゴシック Pr6N R"/>
            </a:endParaRPr>
          </a:p>
        </p:txBody>
      </p:sp>
      <p:sp>
        <p:nvSpPr>
          <p:cNvPr id="37" name="タイトル 1"/>
          <p:cNvSpPr>
            <a:spLocks noGrp="1"/>
          </p:cNvSpPr>
          <p:nvPr>
            <p:ph type="ctrTitle"/>
          </p:nvPr>
        </p:nvSpPr>
        <p:spPr>
          <a:xfrm>
            <a:off x="45112" y="222937"/>
            <a:ext cx="5415888" cy="744513"/>
          </a:xfrm>
        </p:spPr>
        <p:txBody>
          <a:bodyPr>
            <a:noAutofit/>
          </a:bodyPr>
          <a:lstStyle/>
          <a:p>
            <a:pPr algn="l"/>
            <a:r>
              <a:rPr kumimoji="1" lang="ja-JP" altLang="en-US" sz="3600" dirty="0" smtClean="0">
                <a:solidFill>
                  <a:schemeClr val="bg1"/>
                </a:solidFill>
                <a:latin typeface="小塚ゴシック Pro M"/>
                <a:ea typeface="小塚ゴシック Pro M"/>
                <a:cs typeface="小塚ゴシック Pro M"/>
              </a:rPr>
              <a:t>道路通行実績マップ</a:t>
            </a:r>
            <a:endParaRPr kumimoji="1" lang="ja-JP" altLang="en-US" sz="3600" dirty="0">
              <a:solidFill>
                <a:schemeClr val="bg1"/>
              </a:solidFill>
              <a:latin typeface="小塚ゴシック Pro M"/>
              <a:ea typeface="小塚ゴシック Pro M"/>
              <a:cs typeface="小塚ゴシック Pro M"/>
            </a:endParaRPr>
          </a:p>
        </p:txBody>
      </p:sp>
      <p:sp>
        <p:nvSpPr>
          <p:cNvPr id="6" name="テキスト ボックス 5"/>
          <p:cNvSpPr txBox="1"/>
          <p:nvPr/>
        </p:nvSpPr>
        <p:spPr>
          <a:xfrm>
            <a:off x="695158" y="2081998"/>
            <a:ext cx="184666" cy="369332"/>
          </a:xfrm>
          <a:prstGeom prst="rect">
            <a:avLst/>
          </a:prstGeom>
          <a:noFill/>
        </p:spPr>
        <p:txBody>
          <a:bodyPr wrap="none" rtlCol="0">
            <a:spAutoFit/>
          </a:bodyPr>
          <a:lstStyle/>
          <a:p>
            <a:endParaRPr kumimoji="1" lang="ja-JP" altLang="en-US" dirty="0"/>
          </a:p>
        </p:txBody>
      </p:sp>
      <p:pic>
        <p:nvPicPr>
          <p:cNvPr id="43" name="図 42"/>
          <p:cNvPicPr>
            <a:picLocks noChangeAspect="1"/>
          </p:cNvPicPr>
          <p:nvPr/>
        </p:nvPicPr>
        <p:blipFill>
          <a:blip r:embed="rId6"/>
          <a:stretch>
            <a:fillRect/>
          </a:stretch>
        </p:blipFill>
        <p:spPr>
          <a:xfrm>
            <a:off x="2699470" y="3509682"/>
            <a:ext cx="2207449" cy="1977288"/>
          </a:xfrm>
          <a:prstGeom prst="rect">
            <a:avLst/>
          </a:prstGeom>
        </p:spPr>
      </p:pic>
      <p:sp>
        <p:nvSpPr>
          <p:cNvPr id="48" name="テキスト ボックス 47"/>
          <p:cNvSpPr txBox="1"/>
          <p:nvPr/>
        </p:nvSpPr>
        <p:spPr>
          <a:xfrm>
            <a:off x="5039303" y="5776838"/>
            <a:ext cx="4204997" cy="461665"/>
          </a:xfrm>
          <a:prstGeom prst="rect">
            <a:avLst/>
          </a:prstGeom>
          <a:noFill/>
        </p:spPr>
        <p:txBody>
          <a:bodyPr wrap="non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東日本大震災、広島市の土砂災害、長野県北部地震、熊本</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地震においても通行実績情報をマップとして公開</a:t>
            </a:r>
            <a:endParaRPr lang="en-US" altLang="ja-JP" sz="1200" dirty="0" smtClean="0">
              <a:latin typeface="小塚ゴシック Pr6N L"/>
              <a:ea typeface="小塚ゴシック Pr6N L"/>
              <a:cs typeface="小塚ゴシック Pr6N L"/>
            </a:endParaRPr>
          </a:p>
        </p:txBody>
      </p:sp>
      <p:sp>
        <p:nvSpPr>
          <p:cNvPr id="50" name="タイトル 1"/>
          <p:cNvSpPr txBox="1">
            <a:spLocks/>
          </p:cNvSpPr>
          <p:nvPr/>
        </p:nvSpPr>
        <p:spPr>
          <a:xfrm>
            <a:off x="-5937" y="8531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特定非営利活動法人ＩＴＳ</a:t>
            </a:r>
            <a:r>
              <a:rPr lang="en-US" altLang="ja-JP" sz="1400" dirty="0" smtClean="0">
                <a:solidFill>
                  <a:srgbClr val="FFFFFF"/>
                </a:solidFill>
                <a:latin typeface="小塚ゴシック Pr6N R"/>
                <a:ea typeface="小塚ゴシック Pr6N R"/>
                <a:cs typeface="小塚ゴシック Pr6N R"/>
              </a:rPr>
              <a:t>Japan </a:t>
            </a:r>
            <a:r>
              <a:rPr lang="ja-JP" altLang="en-US" sz="1400" dirty="0" smtClean="0">
                <a:solidFill>
                  <a:srgbClr val="FFFFFF"/>
                </a:solidFill>
                <a:latin typeface="小塚ゴシック Pr6N R"/>
                <a:ea typeface="小塚ゴシック Pr6N R"/>
                <a:cs typeface="小塚ゴシック Pr6N R"/>
              </a:rPr>
              <a:t>他、複数の民間事業者</a:t>
            </a:r>
            <a:endParaRPr kumimoji="1" lang="ja-JP" altLang="en-US" sz="1400" dirty="0">
              <a:solidFill>
                <a:srgbClr val="FFFFFF"/>
              </a:solidFill>
              <a:latin typeface="小塚ゴシック Pr6N R"/>
              <a:ea typeface="小塚ゴシック Pr6N R"/>
              <a:cs typeface="小塚ゴシック Pr6N R"/>
            </a:endParaRPr>
          </a:p>
        </p:txBody>
      </p:sp>
      <p:sp>
        <p:nvSpPr>
          <p:cNvPr id="7" name="正方形/長方形 6"/>
          <p:cNvSpPr/>
          <p:nvPr/>
        </p:nvSpPr>
        <p:spPr>
          <a:xfrm>
            <a:off x="3006341" y="5453840"/>
            <a:ext cx="1593706" cy="184666"/>
          </a:xfrm>
          <a:prstGeom prst="rect">
            <a:avLst/>
          </a:prstGeom>
        </p:spPr>
        <p:txBody>
          <a:bodyPr wrap="none">
            <a:spAutoFit/>
          </a:bodyPr>
          <a:lstStyle/>
          <a:p>
            <a:r>
              <a:rPr lang="en-US" altLang="ja-JP" sz="600" dirty="0"/>
              <a:t>©</a:t>
            </a:r>
            <a:r>
              <a:rPr lang="en-US" altLang="ja-JP" sz="600" dirty="0" smtClean="0"/>
              <a:t>2009 </a:t>
            </a:r>
            <a:r>
              <a:rPr lang="en-US" altLang="ja-JP" sz="600" dirty="0"/>
              <a:t>Google </a:t>
            </a:r>
            <a:r>
              <a:rPr lang="en-US" altLang="ja-JP" sz="600" dirty="0" smtClean="0"/>
              <a:t>– </a:t>
            </a:r>
            <a:r>
              <a:rPr lang="ja-JP" altLang="en-US" sz="600" dirty="0" smtClean="0"/>
              <a:t>地図</a:t>
            </a:r>
            <a:r>
              <a:rPr lang="ja-JP" altLang="en-US" sz="600" dirty="0"/>
              <a:t>データ </a:t>
            </a:r>
            <a:r>
              <a:rPr lang="en-US" altLang="ja-JP" sz="600" dirty="0"/>
              <a:t>©</a:t>
            </a:r>
            <a:r>
              <a:rPr lang="en-US" altLang="ja-JP" sz="600" dirty="0" smtClean="0"/>
              <a:t> </a:t>
            </a:r>
            <a:r>
              <a:rPr lang="en-US" altLang="ja-JP" sz="600" dirty="0"/>
              <a:t>2011 ZENRIN</a:t>
            </a:r>
            <a:endParaRPr lang="ja-JP" altLang="en-US" sz="600" dirty="0"/>
          </a:p>
        </p:txBody>
      </p:sp>
      <p:sp>
        <p:nvSpPr>
          <p:cNvPr id="51" name="角丸四角形 50"/>
          <p:cNvSpPr/>
          <p:nvPr/>
        </p:nvSpPr>
        <p:spPr>
          <a:xfrm>
            <a:off x="188561" y="2266261"/>
            <a:ext cx="4672638" cy="496072"/>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自動車に搭載されたＧＰＳから通行情報を</a:t>
            </a:r>
            <a:r>
              <a:rPr lang="ja-JP" altLang="en-US" sz="1100" dirty="0" smtClean="0">
                <a:solidFill>
                  <a:schemeClr val="bg1"/>
                </a:solidFill>
                <a:latin typeface="フォントポにほんご"/>
                <a:ea typeface="フォントポにほんご"/>
                <a:cs typeface="フォントポにほんご"/>
              </a:rPr>
              <a:t>収集し、通行止め情報と統合、あるいは複数の事業者の情報を統合して表示</a:t>
            </a:r>
            <a:endParaRPr lang="en-US" altLang="ja-JP" sz="1100" dirty="0" smtClean="0">
              <a:solidFill>
                <a:schemeClr val="bg1"/>
              </a:solidFill>
              <a:latin typeface="フォントポにほんご"/>
              <a:ea typeface="フォントポにほんご"/>
              <a:cs typeface="フォントポにほんご"/>
            </a:endParaRPr>
          </a:p>
        </p:txBody>
      </p:sp>
      <p:sp>
        <p:nvSpPr>
          <p:cNvPr id="52" name="テキスト ボックス 51"/>
          <p:cNvSpPr txBox="1"/>
          <p:nvPr/>
        </p:nvSpPr>
        <p:spPr>
          <a:xfrm>
            <a:off x="649438" y="2234398"/>
            <a:ext cx="184666" cy="369332"/>
          </a:xfrm>
          <a:prstGeom prst="rect">
            <a:avLst/>
          </a:prstGeom>
          <a:noFill/>
        </p:spPr>
        <p:txBody>
          <a:bodyPr wrap="none" rtlCol="0">
            <a:spAutoFit/>
          </a:bodyPr>
          <a:lstStyle/>
          <a:p>
            <a:endParaRPr kumimoji="1" lang="ja-JP" altLang="en-US" dirty="0"/>
          </a:p>
        </p:txBody>
      </p:sp>
      <p:pic>
        <p:nvPicPr>
          <p:cNvPr id="3" name="図 2"/>
          <p:cNvPicPr>
            <a:picLocks noChangeAspect="1"/>
          </p:cNvPicPr>
          <p:nvPr/>
        </p:nvPicPr>
        <p:blipFill>
          <a:blip r:embed="rId7"/>
          <a:stretch>
            <a:fillRect/>
          </a:stretch>
        </p:blipFill>
        <p:spPr>
          <a:xfrm>
            <a:off x="160119" y="2843439"/>
            <a:ext cx="2330295" cy="1223159"/>
          </a:xfrm>
          <a:prstGeom prst="rect">
            <a:avLst/>
          </a:prstGeom>
        </p:spPr>
      </p:pic>
      <p:sp>
        <p:nvSpPr>
          <p:cNvPr id="42" name="正方形/長方形 41"/>
          <p:cNvSpPr/>
          <p:nvPr/>
        </p:nvSpPr>
        <p:spPr>
          <a:xfrm>
            <a:off x="78935" y="4020266"/>
            <a:ext cx="2809045" cy="276999"/>
          </a:xfrm>
          <a:prstGeom prst="rect">
            <a:avLst/>
          </a:prstGeom>
        </p:spPr>
        <p:txBody>
          <a:bodyPr wrap="square">
            <a:spAutoFit/>
          </a:bodyPr>
          <a:lstStyle/>
          <a:p>
            <a:r>
              <a:rPr lang="en-US" altLang="ja-JP" sz="600" dirty="0" smtClean="0"/>
              <a:t>©1995-2017 Toyota Motor Corporation</a:t>
            </a:r>
            <a:r>
              <a:rPr lang="ja-JP" altLang="en-US" sz="600" dirty="0" smtClean="0"/>
              <a:t> </a:t>
            </a:r>
            <a:r>
              <a:rPr lang="en-US" altLang="ja-JP" sz="600" dirty="0" smtClean="0"/>
              <a:t>– </a:t>
            </a:r>
            <a:r>
              <a:rPr lang="ja-JP" altLang="en-US" sz="600" dirty="0" smtClean="0"/>
              <a:t>地図データ</a:t>
            </a:r>
            <a:r>
              <a:rPr lang="en-US" altLang="ja-JP" sz="600" dirty="0" smtClean="0"/>
              <a:t>© 2017 </a:t>
            </a:r>
            <a:r>
              <a:rPr lang="en-US" altLang="ja-JP" sz="600" dirty="0"/>
              <a:t>ZENRIN </a:t>
            </a:r>
            <a:r>
              <a:rPr lang="en-US" altLang="ja-JP" sz="600" dirty="0" smtClean="0"/>
              <a:t>                </a:t>
            </a:r>
          </a:p>
          <a:p>
            <a:r>
              <a:rPr lang="en-US" altLang="ja-JP" sz="600" dirty="0"/>
              <a:t> </a:t>
            </a:r>
            <a:r>
              <a:rPr lang="en-US" altLang="ja-JP" sz="600" dirty="0" smtClean="0"/>
              <a:t>                                                                                  © </a:t>
            </a:r>
            <a:r>
              <a:rPr lang="en-US" altLang="ja-JP" sz="600" dirty="0"/>
              <a:t>2017 </a:t>
            </a:r>
            <a:r>
              <a:rPr lang="en-US" altLang="ja-JP" sz="600" dirty="0" smtClean="0"/>
              <a:t>Microsoft Corporation</a:t>
            </a:r>
            <a:endParaRPr lang="ja-JP" altLang="en-US" sz="600" dirty="0"/>
          </a:p>
        </p:txBody>
      </p:sp>
      <p:pic>
        <p:nvPicPr>
          <p:cNvPr id="1026" name="Picture 2" descr="東日本大震災でのインターナビによる取り組み「通行実績情報マップ」（イメージ）"/>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420" y="4367120"/>
            <a:ext cx="1656682" cy="1188078"/>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a:xfrm>
            <a:off x="118361" y="5560520"/>
            <a:ext cx="2039341" cy="184666"/>
          </a:xfrm>
          <a:prstGeom prst="rect">
            <a:avLst/>
          </a:prstGeom>
        </p:spPr>
        <p:txBody>
          <a:bodyPr wrap="none">
            <a:spAutoFit/>
          </a:bodyPr>
          <a:lstStyle/>
          <a:p>
            <a:r>
              <a:rPr lang="en-US" altLang="ja-JP" sz="600" dirty="0" smtClean="0"/>
              <a:t>©2011 Honda Motor </a:t>
            </a:r>
            <a:r>
              <a:rPr lang="en-US" altLang="ja-JP" sz="600" dirty="0" err="1" smtClean="0"/>
              <a:t>Col,Ltd</a:t>
            </a:r>
            <a:r>
              <a:rPr lang="en-US" altLang="ja-JP" sz="600" dirty="0" smtClean="0"/>
              <a:t>.  – </a:t>
            </a:r>
            <a:r>
              <a:rPr lang="ja-JP" altLang="en-US" sz="600" dirty="0" smtClean="0"/>
              <a:t>地図</a:t>
            </a:r>
            <a:r>
              <a:rPr lang="ja-JP" altLang="en-US" sz="600" dirty="0"/>
              <a:t>データ </a:t>
            </a:r>
            <a:r>
              <a:rPr lang="en-US" altLang="ja-JP" sz="600" dirty="0"/>
              <a:t>©</a:t>
            </a:r>
            <a:r>
              <a:rPr lang="en-US" altLang="ja-JP" sz="600" dirty="0" smtClean="0"/>
              <a:t> </a:t>
            </a:r>
            <a:r>
              <a:rPr lang="en-US" altLang="ja-JP" sz="600" dirty="0"/>
              <a:t>2011 </a:t>
            </a:r>
            <a:r>
              <a:rPr lang="en-US" altLang="ja-JP" sz="600" dirty="0" smtClean="0"/>
              <a:t>Google</a:t>
            </a:r>
            <a:endParaRPr lang="ja-JP" altLang="en-US" sz="600" dirty="0"/>
          </a:p>
        </p:txBody>
      </p:sp>
    </p:spTree>
    <p:extLst>
      <p:ext uri="{BB962C8B-B14F-4D97-AF65-F5344CB8AC3E}">
        <p14:creationId xmlns:p14="http://schemas.microsoft.com/office/powerpoint/2010/main" val="1139811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5881806" y="1340233"/>
            <a:ext cx="3706051" cy="595595"/>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prstClr val="black"/>
                </a:solidFill>
                <a:latin typeface="小塚ゴシック Pr6N L"/>
                <a:ea typeface="小塚ゴシック Pr6N L"/>
                <a:cs typeface="小塚ゴシック Pr6N L"/>
              </a:rPr>
              <a:t>　　　・車のプローブ情報</a:t>
            </a:r>
            <a:r>
              <a:rPr lang="ja-JP" altLang="en-US" sz="1100" dirty="0">
                <a:solidFill>
                  <a:prstClr val="black"/>
                </a:solidFill>
                <a:latin typeface="小塚ゴシック Pr6N L"/>
                <a:ea typeface="小塚ゴシック Pr6N L"/>
                <a:cs typeface="小塚ゴシック Pr6N L"/>
              </a:rPr>
              <a:t>　</a:t>
            </a:r>
            <a:r>
              <a:rPr lang="ja-JP" altLang="en-US" sz="1100" dirty="0" smtClean="0">
                <a:solidFill>
                  <a:prstClr val="black"/>
                </a:solidFill>
                <a:latin typeface="小塚ゴシック Pr6N L"/>
                <a:ea typeface="小塚ゴシック Pr6N L"/>
                <a:cs typeface="小塚ゴシック Pr6N L"/>
              </a:rPr>
              <a:t>（ＧＰＳ</a:t>
            </a:r>
            <a:r>
              <a:rPr lang="ja-JP" altLang="en-US" sz="1100" dirty="0" smtClean="0">
                <a:solidFill>
                  <a:schemeClr val="tx1"/>
                </a:solidFill>
                <a:latin typeface="小塚ゴシック Pr6N L"/>
                <a:ea typeface="小塚ゴシック Pr6N L"/>
                <a:cs typeface="小塚ゴシック Pr6N L"/>
              </a:rPr>
              <a:t>を元にした走行</a:t>
            </a:r>
            <a:r>
              <a:rPr lang="ja-JP" altLang="en-US" sz="1100" dirty="0" smtClean="0">
                <a:solidFill>
                  <a:prstClr val="black"/>
                </a:solidFill>
                <a:latin typeface="小塚ゴシック Pr6N L"/>
                <a:ea typeface="小塚ゴシック Pr6N L"/>
                <a:cs typeface="小塚ゴシック Pr6N L"/>
              </a:rPr>
              <a:t>位置報）</a:t>
            </a:r>
            <a:endParaRPr lang="en-US" altLang="ja-JP" sz="1100" dirty="0" smtClean="0">
              <a:solidFill>
                <a:prstClr val="black"/>
              </a:solidFill>
              <a:latin typeface="小塚ゴシック Pr6N L"/>
              <a:ea typeface="小塚ゴシック Pr6N L"/>
              <a:cs typeface="小塚ゴシック Pr6N L"/>
            </a:endParaRPr>
          </a:p>
          <a:p>
            <a:r>
              <a:rPr lang="ja-JP" altLang="en-US" sz="1200" dirty="0">
                <a:solidFill>
                  <a:prstClr val="black"/>
                </a:solidFill>
                <a:latin typeface="小塚ゴシック Pr6N L"/>
                <a:ea typeface="小塚ゴシック Pr6N L"/>
                <a:cs typeface="小塚ゴシック Pr6N L"/>
              </a:rPr>
              <a:t>　</a:t>
            </a:r>
            <a:r>
              <a:rPr lang="ja-JP" altLang="en-US" sz="1200" dirty="0" smtClean="0">
                <a:solidFill>
                  <a:prstClr val="black"/>
                </a:solidFill>
                <a:latin typeface="小塚ゴシック Pr6N L"/>
                <a:ea typeface="小塚ゴシック Pr6N L"/>
                <a:cs typeface="小塚ゴシック Pr6N L"/>
              </a:rPr>
              <a:t>　　・</a:t>
            </a:r>
            <a:r>
              <a:rPr lang="ja-JP" altLang="en-US" sz="1200" dirty="0">
                <a:solidFill>
                  <a:schemeClr val="tx1"/>
                </a:solidFill>
                <a:latin typeface="小塚ゴシック Pr6N L"/>
                <a:ea typeface="小塚ゴシック Pr6N L"/>
                <a:cs typeface="小塚ゴシック Pr6N L"/>
              </a:rPr>
              <a:t>交通</a:t>
            </a:r>
            <a:r>
              <a:rPr lang="ja-JP" altLang="en-US" sz="1200" dirty="0" smtClean="0">
                <a:solidFill>
                  <a:schemeClr val="tx1"/>
                </a:solidFill>
                <a:latin typeface="小塚ゴシック Pr6N L"/>
                <a:ea typeface="小塚ゴシック Pr6N L"/>
                <a:cs typeface="小塚ゴシック Pr6N L"/>
              </a:rPr>
              <a:t>規制情報</a:t>
            </a:r>
            <a:endParaRPr lang="en-US" altLang="ja-JP" sz="1200" dirty="0" smtClean="0">
              <a:solidFill>
                <a:schemeClr val="tx1"/>
              </a:solidFill>
              <a:latin typeface="小塚ゴシック Pr6N L"/>
              <a:ea typeface="小塚ゴシック Pr6N L"/>
              <a:cs typeface="小塚ゴシック Pr6N L"/>
            </a:endParaRPr>
          </a:p>
        </p:txBody>
      </p:sp>
      <p:sp>
        <p:nvSpPr>
          <p:cNvPr id="25" name="正方形/長方形 24"/>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smtClean="0">
              <a:solidFill>
                <a:sysClr val="window" lastClr="FFFFFF"/>
              </a:solidFill>
              <a:latin typeface="Corbel"/>
              <a:ea typeface="ヒラギノ角ゴ Pro W3"/>
            </a:endParaRPr>
          </a:p>
        </p:txBody>
      </p:sp>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2" y="3249715"/>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210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651878"/>
            <a:ext cx="643434" cy="643434"/>
          </a:xfrm>
          <a:prstGeom prst="rect">
            <a:avLst/>
          </a:prstGeom>
        </p:spPr>
      </p:pic>
      <p:sp>
        <p:nvSpPr>
          <p:cNvPr id="57" name="正方形/長方形 56"/>
          <p:cNvSpPr/>
          <p:nvPr/>
        </p:nvSpPr>
        <p:spPr>
          <a:xfrm>
            <a:off x="5690007" y="2861998"/>
            <a:ext cx="4049048" cy="941154"/>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ja-JP" altLang="en-US" sz="1200" dirty="0" smtClean="0">
                <a:solidFill>
                  <a:prstClr val="black"/>
                </a:solidFill>
                <a:latin typeface="小塚ゴシック Pr6N L"/>
                <a:ea typeface="小塚ゴシック Pr6N L"/>
                <a:cs typeface="小塚ゴシック Pr6N L"/>
              </a:rPr>
              <a:t>　</a:t>
            </a:r>
            <a:r>
              <a:rPr lang="ja-JP" altLang="en-US" sz="1200" dirty="0" smtClean="0">
                <a:solidFill>
                  <a:srgbClr val="FF0000"/>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・本田技研工業（株）の通行実績マップが</a:t>
            </a:r>
            <a:r>
              <a:rPr lang="en-US" altLang="ja-JP" sz="1100" dirty="0" smtClean="0">
                <a:solidFill>
                  <a:schemeClr val="tx1"/>
                </a:solidFill>
                <a:latin typeface="小塚ゴシック Pr6N L"/>
                <a:ea typeface="小塚ゴシック Pr6N L"/>
                <a:cs typeface="小塚ゴシック Pr6N L"/>
              </a:rPr>
              <a:t>2011</a:t>
            </a:r>
            <a:r>
              <a:rPr lang="ja-JP" altLang="en-US" sz="1100" dirty="0" smtClean="0">
                <a:solidFill>
                  <a:schemeClr val="tx1"/>
                </a:solidFill>
                <a:latin typeface="小塚ゴシック Pr6N L"/>
                <a:ea typeface="小塚ゴシック Pr6N L"/>
                <a:cs typeface="小塚ゴシック Pr6N L"/>
              </a:rPr>
              <a:t>年度グッド</a:t>
            </a:r>
            <a:endParaRPr lang="en-US" altLang="ja-JP" sz="1100" dirty="0" smtClean="0">
              <a:solidFill>
                <a:schemeClr val="tx1"/>
              </a:solidFill>
              <a:latin typeface="小塚ゴシック Pr6N L"/>
              <a:ea typeface="小塚ゴシック Pr6N L"/>
              <a:cs typeface="小塚ゴシック Pr6N L"/>
            </a:endParaRPr>
          </a:p>
          <a:p>
            <a:r>
              <a:rPr lang="ja-JP" altLang="en-US" sz="1100" dirty="0" smtClean="0">
                <a:solidFill>
                  <a:schemeClr val="tx1"/>
                </a:solidFill>
                <a:latin typeface="小塚ゴシック Pr6N L"/>
                <a:ea typeface="小塚ゴシック Pr6N L"/>
                <a:cs typeface="小塚ゴシック Pr6N L"/>
              </a:rPr>
              <a:t>　　　　デザイン大賞受賞</a:t>
            </a:r>
            <a:endParaRPr lang="en-US" altLang="ja-JP" sz="1100" dirty="0" smtClean="0">
              <a:solidFill>
                <a:schemeClr val="tx1"/>
              </a:solidFill>
              <a:latin typeface="小塚ゴシック Pr6N L"/>
              <a:ea typeface="小塚ゴシック Pr6N L"/>
              <a:cs typeface="小塚ゴシック Pr6N L"/>
            </a:endParaRPr>
          </a:p>
          <a:p>
            <a:r>
              <a:rPr lang="ja-JP" altLang="en-US" sz="1100" dirty="0">
                <a:solidFill>
                  <a:schemeClr val="tx1"/>
                </a:solidFill>
                <a:latin typeface="小塚ゴシック Pr6N L"/>
                <a:ea typeface="小塚ゴシック Pr6N L"/>
                <a:cs typeface="小塚ゴシック Pr6N L"/>
              </a:rPr>
              <a:t>　　　</a:t>
            </a:r>
            <a:r>
              <a:rPr lang="ja-JP" altLang="en-US" sz="1050" dirty="0" smtClean="0">
                <a:solidFill>
                  <a:schemeClr val="tx1"/>
                </a:solidFill>
                <a:latin typeface="小塚ゴシック Pr6N L"/>
                <a:ea typeface="小塚ゴシック Pr6N L"/>
                <a:cs typeface="小塚ゴシック Pr6N L"/>
              </a:rPr>
              <a:t>・平成</a:t>
            </a:r>
            <a:r>
              <a:rPr lang="en-US" altLang="ja-JP" sz="1050" dirty="0" smtClean="0">
                <a:solidFill>
                  <a:schemeClr val="tx1"/>
                </a:solidFill>
                <a:latin typeface="小塚ゴシック Pr6N L"/>
                <a:ea typeface="小塚ゴシック Pr6N L"/>
                <a:cs typeface="小塚ゴシック Pr6N L"/>
              </a:rPr>
              <a:t>23</a:t>
            </a:r>
            <a:r>
              <a:rPr lang="ja-JP" altLang="en-US" sz="1050" dirty="0" smtClean="0">
                <a:solidFill>
                  <a:schemeClr val="tx1"/>
                </a:solidFill>
                <a:latin typeface="小塚ゴシック Pr6N L"/>
                <a:ea typeface="小塚ゴシック Pr6N L"/>
                <a:cs typeface="小塚ゴシック Pr6N L"/>
              </a:rPr>
              <a:t>年　</a:t>
            </a:r>
            <a:r>
              <a:rPr lang="en-US" altLang="ja-JP" sz="1050" dirty="0" smtClean="0">
                <a:solidFill>
                  <a:schemeClr val="tx1"/>
                </a:solidFill>
                <a:latin typeface="小塚ゴシック Pr6N L"/>
                <a:ea typeface="小塚ゴシック Pr6N L"/>
                <a:cs typeface="小塚ゴシック Pr6N L"/>
              </a:rPr>
              <a:t>ITS Japan</a:t>
            </a:r>
            <a:r>
              <a:rPr lang="ja-JP" altLang="en-US" sz="1050" dirty="0" smtClean="0">
                <a:solidFill>
                  <a:schemeClr val="tx1"/>
                </a:solidFill>
                <a:latin typeface="小塚ゴシック Pr6N L"/>
                <a:ea typeface="小塚ゴシック Pr6N L"/>
                <a:cs typeface="小塚ゴシック Pr6N L"/>
              </a:rPr>
              <a:t>が国土交通大臣表彰「情報化促進部門」</a:t>
            </a:r>
            <a:endParaRPr lang="en-US" altLang="ja-JP" sz="1050" dirty="0" smtClean="0">
              <a:solidFill>
                <a:schemeClr val="tx1"/>
              </a:solidFill>
              <a:latin typeface="小塚ゴシック Pr6N L"/>
              <a:ea typeface="小塚ゴシック Pr6N L"/>
              <a:cs typeface="小塚ゴシック Pr6N L"/>
            </a:endParaRPr>
          </a:p>
          <a:p>
            <a:r>
              <a:rPr lang="ja-JP" altLang="en-US" sz="1050" dirty="0">
                <a:solidFill>
                  <a:schemeClr val="tx1"/>
                </a:solidFill>
                <a:latin typeface="小塚ゴシック Pr6N L"/>
                <a:ea typeface="小塚ゴシック Pr6N L"/>
                <a:cs typeface="小塚ゴシック Pr6N L"/>
              </a:rPr>
              <a:t>　</a:t>
            </a:r>
            <a:r>
              <a:rPr lang="ja-JP" altLang="en-US" sz="1050" dirty="0" smtClean="0">
                <a:solidFill>
                  <a:schemeClr val="tx1"/>
                </a:solidFill>
                <a:latin typeface="小塚ゴシック Pr6N L"/>
                <a:ea typeface="小塚ゴシック Pr6N L"/>
                <a:cs typeface="小塚ゴシック Pr6N L"/>
              </a:rPr>
              <a:t>　　　を受賞</a:t>
            </a:r>
            <a:r>
              <a:rPr lang="en-US" altLang="ja-JP" sz="1050" dirty="0">
                <a:solidFill>
                  <a:schemeClr val="tx1"/>
                </a:solidFill>
                <a:latin typeface="小塚ゴシック Pr6N L"/>
                <a:ea typeface="小塚ゴシック Pr6N L"/>
                <a:cs typeface="小塚ゴシック Pr6N L"/>
              </a:rPr>
              <a:t> </a:t>
            </a:r>
            <a:endParaRPr lang="en-US" altLang="ja-JP" sz="1050" dirty="0" smtClean="0">
              <a:solidFill>
                <a:schemeClr val="tx1"/>
              </a:solidFill>
              <a:latin typeface="小塚ゴシック Pr6N L"/>
              <a:ea typeface="小塚ゴシック Pr6N L"/>
              <a:cs typeface="小塚ゴシック Pr6N L"/>
            </a:endParaRPr>
          </a:p>
          <a:p>
            <a:r>
              <a:rPr lang="ja-JP" altLang="en-US" sz="1050" dirty="0">
                <a:solidFill>
                  <a:schemeClr val="tx1"/>
                </a:solidFill>
                <a:latin typeface="小塚ゴシック Pr6N L"/>
                <a:ea typeface="小塚ゴシック Pr6N L"/>
                <a:cs typeface="小塚ゴシック Pr6N L"/>
              </a:rPr>
              <a:t>　</a:t>
            </a:r>
            <a:r>
              <a:rPr lang="ja-JP" altLang="en-US" sz="1050" dirty="0" smtClean="0">
                <a:solidFill>
                  <a:schemeClr val="tx1"/>
                </a:solidFill>
                <a:latin typeface="小塚ゴシック Pr6N L"/>
                <a:ea typeface="小塚ゴシック Pr6N L"/>
                <a:cs typeface="小塚ゴシック Pr6N L"/>
              </a:rPr>
              <a:t>　　・平成</a:t>
            </a:r>
            <a:r>
              <a:rPr lang="en-US" altLang="ja-JP" sz="1050" dirty="0" smtClean="0">
                <a:solidFill>
                  <a:schemeClr val="tx1"/>
                </a:solidFill>
                <a:latin typeface="小塚ゴシック Pr6N L"/>
                <a:ea typeface="小塚ゴシック Pr6N L"/>
                <a:cs typeface="小塚ゴシック Pr6N L"/>
              </a:rPr>
              <a:t>24</a:t>
            </a:r>
            <a:r>
              <a:rPr lang="ja-JP" altLang="en-US" sz="1050" dirty="0" smtClean="0">
                <a:solidFill>
                  <a:schemeClr val="tx1"/>
                </a:solidFill>
                <a:latin typeface="小塚ゴシック Pr6N L"/>
                <a:ea typeface="小塚ゴシック Pr6N L"/>
                <a:cs typeface="小塚ゴシック Pr6N L"/>
              </a:rPr>
              <a:t>年　ＩＴＳ </a:t>
            </a:r>
            <a:r>
              <a:rPr lang="en-US" altLang="ja-JP" sz="1050" dirty="0" smtClean="0">
                <a:solidFill>
                  <a:schemeClr val="tx1"/>
                </a:solidFill>
                <a:latin typeface="小塚ゴシック Pr6N L"/>
                <a:ea typeface="小塚ゴシック Pr6N L"/>
                <a:cs typeface="小塚ゴシック Pr6N L"/>
              </a:rPr>
              <a:t>Japan</a:t>
            </a:r>
            <a:r>
              <a:rPr lang="ja-JP" altLang="en-US" sz="1050" dirty="0">
                <a:solidFill>
                  <a:schemeClr val="tx1"/>
                </a:solidFill>
                <a:latin typeface="小塚ゴシック Pr6N L"/>
                <a:ea typeface="小塚ゴシック Pr6N L"/>
                <a:cs typeface="小塚ゴシック Pr6N L"/>
              </a:rPr>
              <a:t>が</a:t>
            </a:r>
            <a:r>
              <a:rPr lang="ja-JP" altLang="en-US" sz="1050" dirty="0" smtClean="0">
                <a:solidFill>
                  <a:schemeClr val="tx1"/>
                </a:solidFill>
                <a:latin typeface="小塚ゴシック Pr6N L"/>
                <a:ea typeface="小塚ゴシック Pr6N L"/>
                <a:cs typeface="小塚ゴシック Pr6N L"/>
              </a:rPr>
              <a:t>国土交通大臣より感謝状を授受</a:t>
            </a:r>
            <a:endParaRPr lang="en-US" altLang="ja-JP" sz="1000" dirty="0">
              <a:solidFill>
                <a:schemeClr val="tx1"/>
              </a:solidFill>
              <a:latin typeface="小塚ゴシック Pr6N L"/>
              <a:ea typeface="小塚ゴシック Pr6N L"/>
              <a:cs typeface="小塚ゴシック Pr6N L"/>
            </a:endParaRPr>
          </a:p>
          <a:p>
            <a:endParaRPr lang="en-US" altLang="ja-JP" sz="1050" dirty="0">
              <a:solidFill>
                <a:prstClr val="black"/>
              </a:solidFill>
              <a:latin typeface="小塚ゴシック Pr6N L"/>
              <a:ea typeface="小塚ゴシック Pr6N L"/>
              <a:cs typeface="小塚ゴシック Pr6N L"/>
            </a:endParaRPr>
          </a:p>
        </p:txBody>
      </p:sp>
      <p:sp>
        <p:nvSpPr>
          <p:cNvPr id="58" name="角丸四角形 57"/>
          <p:cNvSpPr/>
          <p:nvPr/>
        </p:nvSpPr>
        <p:spPr>
          <a:xfrm>
            <a:off x="5066828" y="2953903"/>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prstClr val="white"/>
                </a:solidFill>
                <a:latin typeface="フォントポにほんご"/>
                <a:ea typeface="フォントポにほんご"/>
                <a:cs typeface="フォントポにほんご"/>
              </a:rPr>
              <a:t>受賞歴</a:t>
            </a:r>
            <a:endParaRPr lang="ja-JP" altLang="en-US" sz="1400" dirty="0">
              <a:solidFill>
                <a:prstClr val="white"/>
              </a:solidFill>
              <a:latin typeface="フォントポにほんご"/>
              <a:ea typeface="フォントポにほんご"/>
              <a:cs typeface="フォントポにほんご"/>
            </a:endParaRPr>
          </a:p>
        </p:txBody>
      </p:sp>
      <p:sp>
        <p:nvSpPr>
          <p:cNvPr id="61" name="正方形/長方形 60"/>
          <p:cNvSpPr/>
          <p:nvPr/>
        </p:nvSpPr>
        <p:spPr>
          <a:xfrm>
            <a:off x="5749101" y="3886456"/>
            <a:ext cx="3396089" cy="30913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ja-JP" sz="1200" dirty="0">
                <a:solidFill>
                  <a:prstClr val="black"/>
                </a:solidFill>
                <a:latin typeface="小塚ゴシック Pr6N L"/>
                <a:ea typeface="小塚ゴシック Pr6N L"/>
                <a:cs typeface="小塚ゴシック Pr6N L"/>
              </a:rPr>
              <a:t>　</a:t>
            </a:r>
            <a:r>
              <a:rPr lang="ja-JP" altLang="en-US" sz="1200" dirty="0" smtClean="0">
                <a:solidFill>
                  <a:prstClr val="black"/>
                </a:solidFill>
                <a:latin typeface="小塚ゴシック Pr6N L"/>
                <a:ea typeface="小塚ゴシック Pr6N L"/>
                <a:cs typeface="小塚ゴシック Pr6N L"/>
              </a:rPr>
              <a:t>　</a:t>
            </a:r>
            <a:r>
              <a:rPr lang="ja-JP" altLang="en-US" sz="1200" dirty="0">
                <a:solidFill>
                  <a:prstClr val="black"/>
                </a:solidFill>
                <a:latin typeface="小塚ゴシック Pr6N L"/>
                <a:ea typeface="小塚ゴシック Pr6N L"/>
                <a:cs typeface="小塚ゴシック Pr6N L"/>
              </a:rPr>
              <a:t>－</a:t>
            </a:r>
          </a:p>
        </p:txBody>
      </p:sp>
      <p:sp>
        <p:nvSpPr>
          <p:cNvPr id="62" name="角丸四角形 61"/>
          <p:cNvSpPr/>
          <p:nvPr/>
        </p:nvSpPr>
        <p:spPr>
          <a:xfrm>
            <a:off x="5096143" y="386700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prstClr val="white"/>
                </a:solidFill>
                <a:latin typeface="フォントポにほんご"/>
                <a:ea typeface="フォントポにほんご"/>
                <a:cs typeface="フォントポにほんご"/>
              </a:rPr>
              <a:t>地域</a:t>
            </a:r>
            <a:endParaRPr lang="ja-JP" altLang="en-US" sz="1400" dirty="0">
              <a:solidFill>
                <a:prstClr val="white"/>
              </a:solidFill>
              <a:latin typeface="フォントポにほんご"/>
              <a:ea typeface="フォントポにほんご"/>
              <a:cs typeface="フォントポにほんご"/>
            </a:endParaRPr>
          </a:p>
        </p:txBody>
      </p:sp>
      <p:cxnSp>
        <p:nvCxnSpPr>
          <p:cNvPr id="67" name="直線コネクタ 66"/>
          <p:cNvCxnSpPr/>
          <p:nvPr/>
        </p:nvCxnSpPr>
        <p:spPr>
          <a:xfrm flipH="1">
            <a:off x="10565" y="132149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1776238"/>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265983"/>
            <a:ext cx="4711409" cy="2228290"/>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4225448"/>
            <a:ext cx="903101" cy="903101"/>
          </a:xfrm>
          <a:prstGeom prst="rect">
            <a:avLst/>
          </a:prstGeom>
        </p:spPr>
      </p:pic>
      <p:sp>
        <p:nvSpPr>
          <p:cNvPr id="38" name="角丸四角形 37"/>
          <p:cNvSpPr/>
          <p:nvPr/>
        </p:nvSpPr>
        <p:spPr>
          <a:xfrm>
            <a:off x="5024999" y="1384557"/>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prstClr val="white"/>
                </a:solidFill>
                <a:latin typeface="フォントポにほんご"/>
                <a:ea typeface="フォントポにほんご"/>
                <a:cs typeface="フォントポにほんご"/>
              </a:rPr>
              <a:t>使用データ</a:t>
            </a:r>
            <a:endParaRPr lang="ja-JP" altLang="en-US" sz="1400" dirty="0">
              <a:solidFill>
                <a:prstClr val="white"/>
              </a:solidFill>
              <a:latin typeface="フォントポにほんご"/>
              <a:ea typeface="フォントポにほんご"/>
              <a:cs typeface="フォントポにほんご"/>
            </a:endParaRPr>
          </a:p>
        </p:txBody>
      </p:sp>
      <p:sp>
        <p:nvSpPr>
          <p:cNvPr id="39" name="正方形/長方形 38"/>
          <p:cNvSpPr/>
          <p:nvPr/>
        </p:nvSpPr>
        <p:spPr>
          <a:xfrm>
            <a:off x="6342965" y="20018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prstClr val="black"/>
                </a:solidFill>
                <a:latin typeface="小塚ゴシック Pr6N L"/>
                <a:ea typeface="小塚ゴシック Pr6N L"/>
                <a:cs typeface="小塚ゴシック Pr6N L"/>
              </a:rPr>
              <a:t>　　　</a:t>
            </a:r>
            <a:endParaRPr lang="en-US" altLang="ja-JP" sz="1200" dirty="0">
              <a:solidFill>
                <a:prstClr val="black"/>
              </a:solidFill>
              <a:latin typeface="小塚ゴシック Pr6N L"/>
              <a:ea typeface="小塚ゴシック Pr6N L"/>
              <a:cs typeface="小塚ゴシック Pr6N L"/>
            </a:endParaRPr>
          </a:p>
        </p:txBody>
      </p:sp>
      <p:sp>
        <p:nvSpPr>
          <p:cNvPr id="40" name="角丸四角形 39"/>
          <p:cNvSpPr/>
          <p:nvPr/>
        </p:nvSpPr>
        <p:spPr>
          <a:xfrm>
            <a:off x="5690006" y="19963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prstClr val="white"/>
                </a:solidFill>
                <a:latin typeface="フォントポにほんご"/>
                <a:ea typeface="フォントポにほんご"/>
                <a:cs typeface="フォントポにほんご"/>
              </a:rPr>
              <a:t>データ形式</a:t>
            </a:r>
            <a:endParaRPr lang="ja-JP" altLang="en-US" sz="1400" dirty="0">
              <a:solidFill>
                <a:prstClr val="white"/>
              </a:solidFill>
              <a:latin typeface="フォントポにほんご"/>
              <a:ea typeface="フォントポにほんご"/>
              <a:cs typeface="フォントポにほんご"/>
            </a:endParaRPr>
          </a:p>
        </p:txBody>
      </p:sp>
      <p:sp>
        <p:nvSpPr>
          <p:cNvPr id="46" name="正方形/長方形 45"/>
          <p:cNvSpPr/>
          <p:nvPr/>
        </p:nvSpPr>
        <p:spPr>
          <a:xfrm>
            <a:off x="6095243" y="24726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prstClr val="black"/>
                </a:solidFill>
                <a:latin typeface="小塚ゴシック Pr6N L"/>
                <a:ea typeface="小塚ゴシック Pr6N L"/>
                <a:cs typeface="小塚ゴシック Pr6N L"/>
              </a:rPr>
              <a:t>ＷＥＢやスマホ等アプリ</a:t>
            </a:r>
            <a:endParaRPr lang="ja-JP" altLang="en-US" sz="1200" dirty="0">
              <a:solidFill>
                <a:prstClr val="black"/>
              </a:solidFill>
              <a:latin typeface="小塚ゴシック Pr6N L"/>
              <a:ea typeface="小塚ゴシック Pr6N L"/>
              <a:cs typeface="小塚ゴシック Pr6N L"/>
            </a:endParaRPr>
          </a:p>
        </p:txBody>
      </p:sp>
      <p:sp>
        <p:nvSpPr>
          <p:cNvPr id="47" name="角丸四角形 46"/>
          <p:cNvSpPr/>
          <p:nvPr/>
        </p:nvSpPr>
        <p:spPr>
          <a:xfrm>
            <a:off x="5096142" y="24672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solidFill>
                  <a:prstClr val="white"/>
                </a:solidFill>
                <a:latin typeface="フォントポにほんご"/>
                <a:ea typeface="フォントポにほんご"/>
                <a:cs typeface="フォントポにほんご"/>
              </a:rPr>
              <a:t>提供形態</a:t>
            </a:r>
            <a:endParaRPr lang="ja-JP" altLang="en-US" sz="1400" dirty="0">
              <a:solidFill>
                <a:prstClr val="white"/>
              </a:solidFill>
              <a:latin typeface="フォントポにほんご"/>
              <a:ea typeface="フォントポにほんご"/>
              <a:cs typeface="フォントポにほんご"/>
            </a:endParaRPr>
          </a:p>
        </p:txBody>
      </p:sp>
      <p:sp>
        <p:nvSpPr>
          <p:cNvPr id="63" name="テキスト ボックス 62"/>
          <p:cNvSpPr txBox="1"/>
          <p:nvPr/>
        </p:nvSpPr>
        <p:spPr>
          <a:xfrm>
            <a:off x="6017649" y="4341487"/>
            <a:ext cx="3570208" cy="830997"/>
          </a:xfrm>
          <a:prstGeom prst="rect">
            <a:avLst/>
          </a:prstGeom>
          <a:noFill/>
        </p:spPr>
        <p:txBody>
          <a:bodyPr vert="horz" wrap="none" rtlCol="0">
            <a:spAutoFit/>
          </a:bodyPr>
          <a:lstStyle/>
          <a:p>
            <a:r>
              <a:rPr lang="ja-JP" altLang="en-US" sz="2400" dirty="0" smtClean="0">
                <a:solidFill>
                  <a:srgbClr val="008000"/>
                </a:solidFill>
                <a:latin typeface="フォントポにほんご"/>
                <a:ea typeface="フォントポにほんご"/>
                <a:cs typeface="フォントポにほんご"/>
              </a:rPr>
              <a:t>道路状況等の最新情報の</a:t>
            </a:r>
            <a:endParaRPr lang="en-US" altLang="ja-JP" sz="2400" dirty="0" smtClean="0">
              <a:solidFill>
                <a:srgbClr val="008000"/>
              </a:solidFill>
              <a:latin typeface="フォントポにほんご"/>
              <a:ea typeface="フォントポにほんご"/>
              <a:cs typeface="フォントポにほんご"/>
            </a:endParaRPr>
          </a:p>
          <a:p>
            <a:r>
              <a:rPr lang="ja-JP" altLang="en-US" sz="2400" dirty="0" smtClean="0">
                <a:solidFill>
                  <a:srgbClr val="008000"/>
                </a:solidFill>
                <a:latin typeface="フォントポにほんご"/>
                <a:ea typeface="フォントポにほんご"/>
                <a:cs typeface="フォントポにほんご"/>
              </a:rPr>
              <a:t>収集・提供を</a:t>
            </a:r>
            <a:endParaRPr lang="en-US" altLang="ja-JP" sz="2400" dirty="0" smtClean="0">
              <a:solidFill>
                <a:srgbClr val="008000"/>
              </a:solidFill>
              <a:latin typeface="フォントポにほんご"/>
              <a:ea typeface="フォントポにほんご"/>
              <a:cs typeface="フォントポにほんご"/>
            </a:endParaRPr>
          </a:p>
        </p:txBody>
      </p:sp>
      <p:sp>
        <p:nvSpPr>
          <p:cNvPr id="64" name="テキスト ボックス 63"/>
          <p:cNvSpPr txBox="1"/>
          <p:nvPr/>
        </p:nvSpPr>
        <p:spPr>
          <a:xfrm>
            <a:off x="5282448" y="5230090"/>
            <a:ext cx="4427815" cy="1200329"/>
          </a:xfrm>
          <a:prstGeom prst="rect">
            <a:avLst/>
          </a:prstGeom>
          <a:noFill/>
        </p:spPr>
        <p:txBody>
          <a:bodyPr wrap="none" rtlCol="0">
            <a:spAutoFit/>
          </a:bodyPr>
          <a:lstStyle/>
          <a:p>
            <a:r>
              <a:rPr lang="ja-JP" altLang="en-US" sz="1200" dirty="0" smtClean="0">
                <a:solidFill>
                  <a:prstClr val="black"/>
                </a:solidFill>
                <a:latin typeface="小塚ゴシック Pr6N L"/>
                <a:ea typeface="小塚ゴシック Pr6N L"/>
                <a:cs typeface="小塚ゴシック Pr6N L"/>
              </a:rPr>
              <a:t>大規模災害によって、被害が広範囲に及び場合は、各地の被災</a:t>
            </a:r>
            <a:endParaRPr lang="en-US" altLang="ja-JP" sz="1200" dirty="0" smtClean="0">
              <a:solidFill>
                <a:prstClr val="black"/>
              </a:solidFill>
              <a:latin typeface="小塚ゴシック Pr6N L"/>
              <a:ea typeface="小塚ゴシック Pr6N L"/>
              <a:cs typeface="小塚ゴシック Pr6N L"/>
            </a:endParaRPr>
          </a:p>
          <a:p>
            <a:r>
              <a:rPr lang="ja-JP" altLang="en-US" sz="1200" dirty="0" smtClean="0">
                <a:solidFill>
                  <a:prstClr val="black"/>
                </a:solidFill>
                <a:latin typeface="小塚ゴシック Pr6N L"/>
                <a:ea typeface="小塚ゴシック Pr6N L"/>
                <a:cs typeface="小塚ゴシック Pr6N L"/>
              </a:rPr>
              <a:t>状況を把握するのに多大な労力がかかる</a:t>
            </a:r>
            <a:endParaRPr lang="en-US" altLang="ja-JP" sz="1200" dirty="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道路通行実績や通行止め状況を可視化することによって、</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救援・支援の輸送・進出ルートの確認の手段を提供し、災害時の</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減災や復旧に貢献</a:t>
            </a:r>
            <a:endParaRPr lang="en-US" altLang="ja-JP" sz="1200" dirty="0" smtClean="0">
              <a:latin typeface="小塚ゴシック Pr6N L"/>
              <a:ea typeface="小塚ゴシック Pr6N L"/>
              <a:cs typeface="小塚ゴシック Pr6N L"/>
            </a:endParaRPr>
          </a:p>
        </p:txBody>
      </p:sp>
      <p:sp>
        <p:nvSpPr>
          <p:cNvPr id="77" name="テキスト ボックス 76"/>
          <p:cNvSpPr txBox="1"/>
          <p:nvPr/>
        </p:nvSpPr>
        <p:spPr>
          <a:xfrm>
            <a:off x="-9611" y="1303374"/>
            <a:ext cx="5187659" cy="461665"/>
          </a:xfrm>
          <a:prstGeom prst="rect">
            <a:avLst/>
          </a:prstGeom>
          <a:noFill/>
        </p:spPr>
        <p:txBody>
          <a:bodyPr wrap="square" rtlCol="0">
            <a:spAutoFit/>
          </a:bodyPr>
          <a:lstStyle/>
          <a:p>
            <a:r>
              <a:rPr lang="ja-JP" altLang="en-US" sz="2400" dirty="0" smtClean="0">
                <a:solidFill>
                  <a:srgbClr val="008000"/>
                </a:solidFill>
                <a:latin typeface="フォントポにほんご"/>
                <a:ea typeface="フォントポにほんご"/>
                <a:cs typeface="フォントポにほんご"/>
              </a:rPr>
              <a:t>災害時にデータ統合による情報提供</a:t>
            </a:r>
            <a:endParaRPr lang="ja-JP" altLang="en-US" sz="2400" dirty="0">
              <a:solidFill>
                <a:srgbClr val="FF0000"/>
              </a:solidFill>
              <a:latin typeface="小塚ゴシック Pro M"/>
              <a:ea typeface="小塚ゴシック Pro M"/>
              <a:cs typeface="小塚ゴシック Pro M"/>
            </a:endParaRPr>
          </a:p>
        </p:txBody>
      </p:sp>
      <p:sp>
        <p:nvSpPr>
          <p:cNvPr id="78" name="テキスト ボックス 77"/>
          <p:cNvSpPr txBox="1"/>
          <p:nvPr/>
        </p:nvSpPr>
        <p:spPr>
          <a:xfrm>
            <a:off x="96377" y="1846578"/>
            <a:ext cx="4861915" cy="1060787"/>
          </a:xfrm>
          <a:prstGeom prst="rect">
            <a:avLst/>
          </a:prstGeom>
          <a:noFill/>
        </p:spPr>
        <p:txBody>
          <a:bodyPr wrap="square" rtlCol="0">
            <a:noAutofit/>
          </a:bodyPr>
          <a:lstStyle/>
          <a:p>
            <a:r>
              <a:rPr lang="ja-JP" altLang="en-US" sz="1050" dirty="0" smtClean="0">
                <a:solidFill>
                  <a:prstClr val="black"/>
                </a:solidFill>
                <a:latin typeface="小塚ゴシック Pr6N L"/>
                <a:ea typeface="小塚ゴシック Pr6N L"/>
                <a:cs typeface="小塚ゴシック Pr6N L"/>
              </a:rPr>
              <a:t>　</a:t>
            </a:r>
            <a:r>
              <a:rPr lang="ja-JP" altLang="en-US" sz="1200" dirty="0" smtClean="0">
                <a:latin typeface="小塚ゴシック Pr6N L"/>
                <a:ea typeface="小塚ゴシック Pr6N L"/>
                <a:cs typeface="小塚ゴシック Pr6N L"/>
              </a:rPr>
              <a:t>東日本大震災時において、特定非営利活動法人ＩＴＳ </a:t>
            </a:r>
            <a:r>
              <a:rPr lang="en-US" altLang="ja-JP" sz="1200" dirty="0" smtClean="0">
                <a:latin typeface="小塚ゴシック Pr6N L"/>
                <a:ea typeface="小塚ゴシック Pr6N L"/>
                <a:cs typeface="小塚ゴシック Pr6N L"/>
              </a:rPr>
              <a:t>Japan</a:t>
            </a:r>
            <a:r>
              <a:rPr lang="ja-JP" altLang="en-US" sz="1200" dirty="0" smtClean="0">
                <a:latin typeface="小塚ゴシック Pr6N L"/>
                <a:ea typeface="小塚ゴシック Pr6N L"/>
                <a:cs typeface="小塚ゴシック Pr6N L"/>
              </a:rPr>
              <a:t>が中心となり、民間企業４社</a:t>
            </a:r>
            <a:r>
              <a:rPr lang="en-US" altLang="ja-JP" sz="1200" baseline="30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小塚ゴシック Pr6N L"/>
                <a:ea typeface="小塚ゴシック Pr6N L"/>
                <a:cs typeface="小塚ゴシック Pr6N L"/>
              </a:rPr>
              <a:t>が収集するプローブによる</a:t>
            </a:r>
            <a:r>
              <a:rPr lang="ja-JP" altLang="en-US" sz="1200" dirty="0">
                <a:latin typeface="小塚ゴシック Pr6N L"/>
                <a:ea typeface="小塚ゴシック Pr6N L"/>
                <a:cs typeface="小塚ゴシック Pr6N L"/>
              </a:rPr>
              <a:t>通行</a:t>
            </a:r>
            <a:r>
              <a:rPr lang="ja-JP" altLang="en-US" sz="1200" dirty="0" smtClean="0">
                <a:latin typeface="小塚ゴシック Pr6N L"/>
                <a:ea typeface="小塚ゴシック Pr6N L"/>
                <a:cs typeface="小塚ゴシック Pr6N L"/>
              </a:rPr>
              <a:t>実績情報と、国土地理院に集められた通行止め情報を統合し、通行実績マップとし</a:t>
            </a:r>
            <a:r>
              <a:rPr lang="ja-JP" altLang="en-US" sz="1200" dirty="0">
                <a:latin typeface="小塚ゴシック Pr6N L"/>
                <a:ea typeface="小塚ゴシック Pr6N L"/>
                <a:cs typeface="小塚ゴシック Pr6N L"/>
              </a:rPr>
              <a:t>て</a:t>
            </a:r>
            <a:r>
              <a:rPr lang="ja-JP" altLang="en-US" sz="1200" dirty="0" smtClean="0">
                <a:latin typeface="小塚ゴシック Pr6N L"/>
                <a:ea typeface="小塚ゴシック Pr6N L"/>
                <a:cs typeface="小塚ゴシック Pr6N L"/>
              </a:rPr>
              <a:t>表示した</a:t>
            </a:r>
            <a:r>
              <a:rPr lang="ja-JP" altLang="en-US" sz="1200" dirty="0" smtClean="0">
                <a:solidFill>
                  <a:prstClr val="black"/>
                </a:solidFill>
                <a:latin typeface="小塚ゴシック Pr6N L"/>
                <a:ea typeface="小塚ゴシック Pr6N L"/>
                <a:cs typeface="小塚ゴシック Pr6N L"/>
              </a:rPr>
              <a:t>。</a:t>
            </a:r>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r>
              <a:rPr lang="ja-JP" altLang="en-US" sz="1200" dirty="0" smtClean="0">
                <a:solidFill>
                  <a:prstClr val="black"/>
                </a:solidFill>
                <a:latin typeface="小塚ゴシック Pr6N L"/>
                <a:ea typeface="小塚ゴシック Pr6N L"/>
                <a:cs typeface="小塚ゴシック Pr6N L"/>
              </a:rPr>
              <a:t>　</a:t>
            </a:r>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p:txBody>
      </p:sp>
      <p:sp>
        <p:nvSpPr>
          <p:cNvPr id="90" name="正方形/長方形 89"/>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algn="ctr" defTabSz="914400">
              <a:defRPr/>
            </a:pPr>
            <a:endParaRPr lang="ja-JP" altLang="en-US" kern="0" smtClean="0">
              <a:solidFill>
                <a:sysClr val="window" lastClr="FFFFFF"/>
              </a:solidFill>
              <a:latin typeface="Corbel"/>
              <a:ea typeface="ヒラギノ角ゴ Pro W3"/>
            </a:endParaRPr>
          </a:p>
        </p:txBody>
      </p:sp>
      <p:sp>
        <p:nvSpPr>
          <p:cNvPr id="102"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災害時道路通行状況を可視化！ </a:t>
            </a:r>
            <a:r>
              <a:rPr lang="ja-JP" altLang="en-US" sz="1400" dirty="0" smtClean="0">
                <a:solidFill>
                  <a:srgbClr val="FFFFFF"/>
                </a:solidFill>
                <a:latin typeface="小塚ゴシック Pr6N R"/>
                <a:ea typeface="小塚ゴシック Pr6N R"/>
                <a:cs typeface="小塚ゴシック Pr6N R"/>
              </a:rPr>
              <a:t>　</a:t>
            </a:r>
            <a:endParaRPr lang="ja-JP" altLang="en-US" sz="1400" dirty="0">
              <a:solidFill>
                <a:srgbClr val="FFFFFF"/>
              </a:solidFill>
              <a:latin typeface="小塚ゴシック Pr6N R"/>
              <a:ea typeface="小塚ゴシック Pr6N R"/>
              <a:cs typeface="小塚ゴシック Pr6N R"/>
            </a:endParaRPr>
          </a:p>
        </p:txBody>
      </p:sp>
      <p:sp>
        <p:nvSpPr>
          <p:cNvPr id="103" name="タイトル 1"/>
          <p:cNvSpPr txBox="1">
            <a:spLocks/>
          </p:cNvSpPr>
          <p:nvPr/>
        </p:nvSpPr>
        <p:spPr>
          <a:xfrm>
            <a:off x="19463" y="878541"/>
            <a:ext cx="4749931" cy="425018"/>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altLang="ja-JP" sz="2000" dirty="0" smtClean="0">
              <a:solidFill>
                <a:srgbClr val="FFFFFF"/>
              </a:solidFill>
              <a:latin typeface="小塚ゴシック Pr6N R"/>
              <a:ea typeface="小塚ゴシック Pr6N R"/>
              <a:cs typeface="小塚ゴシック Pr6N R"/>
            </a:endParaRPr>
          </a:p>
          <a:p>
            <a:pPr algn="l"/>
            <a:r>
              <a:rPr lang="en-US" altLang="ja-JP" sz="2200" dirty="0" smtClean="0">
                <a:solidFill>
                  <a:srgbClr val="FFFFFF"/>
                </a:solidFill>
                <a:latin typeface="小塚ゴシック Pr6N R"/>
                <a:ea typeface="小塚ゴシック Pr6N R"/>
                <a:cs typeface="小塚ゴシック Pr6N R"/>
              </a:rPr>
              <a:t>By</a:t>
            </a:r>
            <a:r>
              <a:rPr lang="ja-JP" altLang="en-US" sz="2200" dirty="0" smtClean="0">
                <a:solidFill>
                  <a:srgbClr val="FFFFFF"/>
                </a:solidFill>
                <a:latin typeface="小塚ゴシック Pr6N R"/>
                <a:ea typeface="小塚ゴシック Pr6N R"/>
                <a:cs typeface="小塚ゴシック Pr6N R"/>
              </a:rPr>
              <a:t> 特定非営利活動</a:t>
            </a:r>
            <a:r>
              <a:rPr lang="ja-JP" altLang="en-US" sz="2200" dirty="0">
                <a:solidFill>
                  <a:srgbClr val="FFFFFF"/>
                </a:solidFill>
                <a:latin typeface="小塚ゴシック Pr6N R"/>
                <a:ea typeface="小塚ゴシック Pr6N R"/>
                <a:cs typeface="小塚ゴシック Pr6N R"/>
              </a:rPr>
              <a:t>法人</a:t>
            </a:r>
            <a:r>
              <a:rPr lang="ja-JP" altLang="en-US" sz="2200" dirty="0" smtClean="0">
                <a:solidFill>
                  <a:srgbClr val="FFFFFF"/>
                </a:solidFill>
                <a:latin typeface="小塚ゴシック Pr6N R"/>
                <a:ea typeface="小塚ゴシック Pr6N R"/>
                <a:cs typeface="小塚ゴシック Pr6N R"/>
              </a:rPr>
              <a:t>ＩＴＳ</a:t>
            </a:r>
            <a:r>
              <a:rPr lang="en-US" altLang="ja-JP" sz="2200" dirty="0" smtClean="0">
                <a:solidFill>
                  <a:srgbClr val="FFFFFF"/>
                </a:solidFill>
                <a:latin typeface="小塚ゴシック Pr6N R"/>
                <a:ea typeface="小塚ゴシック Pr6N R"/>
                <a:cs typeface="小塚ゴシック Pr6N R"/>
              </a:rPr>
              <a:t>Japan </a:t>
            </a:r>
            <a:r>
              <a:rPr lang="ja-JP" altLang="en-US" sz="2200" dirty="0" smtClean="0">
                <a:solidFill>
                  <a:srgbClr val="FFFFFF"/>
                </a:solidFill>
                <a:latin typeface="小塚ゴシック Pr6N R"/>
                <a:ea typeface="小塚ゴシック Pr6N R"/>
                <a:cs typeface="小塚ゴシック Pr6N R"/>
              </a:rPr>
              <a:t>他</a:t>
            </a:r>
            <a:r>
              <a:rPr lang="ja-JP" altLang="en-US" sz="2200" dirty="0">
                <a:solidFill>
                  <a:srgbClr val="FFFFFF"/>
                </a:solidFill>
                <a:latin typeface="小塚ゴシック Pr6N R"/>
                <a:ea typeface="小塚ゴシック Pr6N R"/>
                <a:cs typeface="小塚ゴシック Pr6N R"/>
              </a:rPr>
              <a:t>、複数の民間事業者</a:t>
            </a:r>
          </a:p>
          <a:p>
            <a:pPr algn="l"/>
            <a:endParaRPr lang="ja-JP" altLang="en-US" sz="1400" dirty="0">
              <a:solidFill>
                <a:srgbClr val="FFFFFF"/>
              </a:solidFill>
              <a:latin typeface="小塚ゴシック Pr6N R"/>
              <a:ea typeface="小塚ゴシック Pr6N R"/>
              <a:cs typeface="小塚ゴシック Pr6N R"/>
            </a:endParaRPr>
          </a:p>
        </p:txBody>
      </p:sp>
      <p:sp>
        <p:nvSpPr>
          <p:cNvPr id="104" name="タイトル 1"/>
          <p:cNvSpPr txBox="1">
            <a:spLocks/>
          </p:cNvSpPr>
          <p:nvPr/>
        </p:nvSpPr>
        <p:spPr>
          <a:xfrm>
            <a:off x="45112" y="222937"/>
            <a:ext cx="5415888"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prstClr val="white"/>
                </a:solidFill>
                <a:latin typeface="小塚ゴシック Pro M"/>
                <a:ea typeface="小塚ゴシック Pro M"/>
                <a:cs typeface="小塚ゴシック Pro M"/>
              </a:rPr>
              <a:t>道路通行実績マップ</a:t>
            </a:r>
            <a:endParaRPr lang="ja-JP" altLang="en-US" sz="3600" dirty="0">
              <a:solidFill>
                <a:prstClr val="white"/>
              </a:solidFill>
              <a:latin typeface="小塚ゴシック Pro M"/>
              <a:ea typeface="小塚ゴシック Pro M"/>
              <a:cs typeface="小塚ゴシック Pro M"/>
            </a:endParaRPr>
          </a:p>
        </p:txBody>
      </p:sp>
      <p:grpSp>
        <p:nvGrpSpPr>
          <p:cNvPr id="48" name="図形グループ 47"/>
          <p:cNvGrpSpPr/>
          <p:nvPr/>
        </p:nvGrpSpPr>
        <p:grpSpPr>
          <a:xfrm>
            <a:off x="6255233" y="250008"/>
            <a:ext cx="752743" cy="752743"/>
            <a:chOff x="6255233" y="281179"/>
            <a:chExt cx="752743" cy="752743"/>
          </a:xfrm>
          <a:solidFill>
            <a:schemeClr val="bg1"/>
          </a:solidFill>
        </p:grpSpPr>
        <p:sp>
          <p:nvSpPr>
            <p:cNvPr id="49" name="角丸四角形 48"/>
            <p:cNvSpPr/>
            <p:nvPr/>
          </p:nvSpPr>
          <p:spPr>
            <a:xfrm>
              <a:off x="6255233" y="281179"/>
              <a:ext cx="752743" cy="752743"/>
            </a:xfrm>
            <a:prstGeom prst="roundRect">
              <a:avLst/>
            </a:prstGeom>
            <a:solidFill>
              <a:srgbClr val="FFFFFF"/>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6308439" y="334385"/>
              <a:ext cx="646331" cy="646331"/>
            </a:xfrm>
            <a:prstGeom prst="rect">
              <a:avLst/>
            </a:prstGeom>
            <a:grpFill/>
          </p:spPr>
          <p:txBody>
            <a:bodyPr wrap="none" rtlCol="0">
              <a:spAutoFit/>
            </a:bodyPr>
            <a:lstStyle/>
            <a:p>
              <a:r>
                <a:rPr lang="ja-JP" altLang="en-US" dirty="0" smtClean="0">
                  <a:solidFill>
                    <a:srgbClr val="1BD41E"/>
                  </a:solidFill>
                  <a:latin typeface="小塚ゴシック Pr6N M"/>
                  <a:ea typeface="小塚ゴシック Pr6N M"/>
                  <a:cs typeface="小塚ゴシック Pr6N M"/>
                </a:rPr>
                <a:t>防災</a:t>
              </a:r>
              <a:endParaRPr lang="en-US" altLang="ja-JP" dirty="0" smtClean="0">
                <a:solidFill>
                  <a:srgbClr val="1BD41E"/>
                </a:solidFill>
                <a:latin typeface="小塚ゴシック Pr6N M"/>
                <a:ea typeface="小塚ゴシック Pr6N M"/>
                <a:cs typeface="小塚ゴシック Pr6N M"/>
              </a:endParaRPr>
            </a:p>
            <a:p>
              <a:r>
                <a:rPr lang="ja-JP" altLang="en-US" dirty="0" smtClean="0">
                  <a:solidFill>
                    <a:srgbClr val="1BD41E"/>
                  </a:solidFill>
                  <a:latin typeface="小塚ゴシック Pr6N M"/>
                  <a:ea typeface="小塚ゴシック Pr6N M"/>
                  <a:cs typeface="小塚ゴシック Pr6N M"/>
                </a:rPr>
                <a:t>減災</a:t>
              </a:r>
              <a:endParaRPr lang="ja-JP" altLang="en-US" dirty="0">
                <a:solidFill>
                  <a:srgbClr val="1BD41E"/>
                </a:solidFill>
                <a:latin typeface="小塚ゴシック Pr6N M"/>
                <a:ea typeface="小塚ゴシック Pr6N M"/>
                <a:cs typeface="小塚ゴシック Pr6N M"/>
              </a:endParaRPr>
            </a:p>
          </p:txBody>
        </p:sp>
      </p:grpSp>
      <p:grpSp>
        <p:nvGrpSpPr>
          <p:cNvPr id="51" name="図形グループ 50"/>
          <p:cNvGrpSpPr/>
          <p:nvPr/>
        </p:nvGrpSpPr>
        <p:grpSpPr>
          <a:xfrm>
            <a:off x="8089329" y="250008"/>
            <a:ext cx="752743" cy="752743"/>
            <a:chOff x="8060984" y="281179"/>
            <a:chExt cx="752743" cy="752743"/>
          </a:xfrm>
          <a:solidFill>
            <a:srgbClr val="00D861"/>
          </a:solidFill>
        </p:grpSpPr>
        <p:sp>
          <p:nvSpPr>
            <p:cNvPr id="52" name="角丸四角形 51"/>
            <p:cNvSpPr/>
            <p:nvPr/>
          </p:nvSpPr>
          <p:spPr>
            <a:xfrm>
              <a:off x="8060984" y="281179"/>
              <a:ext cx="752743" cy="752743"/>
            </a:xfrm>
            <a:prstGeom prst="roundRect">
              <a:avLst/>
            </a:prstGeom>
            <a:grpFill/>
            <a:ln w="38100">
              <a:solidFill>
                <a:srgbClr val="BDFF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3" name="テキスト ボックス 52"/>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BDFFC9"/>
                  </a:solidFill>
                  <a:latin typeface="小塚ゴシック Pr6N M"/>
                  <a:ea typeface="小塚ゴシック Pr6N M"/>
                  <a:cs typeface="小塚ゴシック Pr6N M"/>
                </a:rPr>
                <a:t>産業</a:t>
              </a:r>
              <a:endParaRPr lang="en-US" altLang="ja-JP" dirty="0" smtClean="0">
                <a:solidFill>
                  <a:srgbClr val="BDFFC9"/>
                </a:solidFill>
                <a:latin typeface="小塚ゴシック Pr6N M"/>
                <a:ea typeface="小塚ゴシック Pr6N M"/>
                <a:cs typeface="小塚ゴシック Pr6N M"/>
              </a:endParaRPr>
            </a:p>
            <a:p>
              <a:r>
                <a:rPr lang="ja-JP" altLang="en-US" dirty="0" smtClean="0">
                  <a:solidFill>
                    <a:srgbClr val="BDFFC9"/>
                  </a:solidFill>
                  <a:latin typeface="小塚ゴシック Pr6N M"/>
                  <a:ea typeface="小塚ゴシック Pr6N M"/>
                  <a:cs typeface="小塚ゴシック Pr6N M"/>
                </a:rPr>
                <a:t>創出</a:t>
              </a:r>
              <a:endParaRPr lang="en-US" altLang="ja-JP" dirty="0" smtClean="0">
                <a:solidFill>
                  <a:srgbClr val="BDFFC9"/>
                </a:solidFill>
                <a:latin typeface="小塚ゴシック Pr6N M"/>
                <a:ea typeface="小塚ゴシック Pr6N M"/>
                <a:cs typeface="小塚ゴシック Pr6N M"/>
              </a:endParaRPr>
            </a:p>
          </p:txBody>
        </p:sp>
      </p:grpSp>
      <p:grpSp>
        <p:nvGrpSpPr>
          <p:cNvPr id="54" name="図形グループ 53"/>
          <p:cNvGrpSpPr/>
          <p:nvPr/>
        </p:nvGrpSpPr>
        <p:grpSpPr>
          <a:xfrm>
            <a:off x="7172281" y="250008"/>
            <a:ext cx="752743" cy="752743"/>
            <a:chOff x="7154801" y="281179"/>
            <a:chExt cx="752743" cy="752743"/>
          </a:xfrm>
        </p:grpSpPr>
        <p:sp>
          <p:nvSpPr>
            <p:cNvPr id="55" name="角丸四角形 54"/>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56" name="テキスト ボックス 55"/>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59" name="角丸四角形 58"/>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endParaRPr>
          </a:p>
        </p:txBody>
      </p:sp>
      <p:sp>
        <p:nvSpPr>
          <p:cNvPr id="60" name="テキスト ボックス 59"/>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AFFFBD"/>
                </a:solidFill>
                <a:latin typeface="小塚ゴシック Pr6N M"/>
                <a:ea typeface="小塚ゴシック Pr6N M"/>
                <a:cs typeface="小塚ゴシック Pr6N M"/>
              </a:rPr>
              <a:t>防犯</a:t>
            </a:r>
            <a:endParaRPr lang="en-US" altLang="ja-JP" sz="1400" dirty="0" smtClean="0">
              <a:solidFill>
                <a:srgbClr val="AFFFBD"/>
              </a:solidFill>
              <a:latin typeface="小塚ゴシック Pr6N M"/>
              <a:ea typeface="小塚ゴシック Pr6N M"/>
              <a:cs typeface="小塚ゴシック Pr6N M"/>
            </a:endParaRPr>
          </a:p>
          <a:p>
            <a:r>
              <a:rPr lang="ja-JP" altLang="en-US" sz="1400" dirty="0" smtClean="0">
                <a:solidFill>
                  <a:srgbClr val="AFFFBD"/>
                </a:solidFill>
                <a:latin typeface="小塚ゴシック Pr6N M"/>
                <a:ea typeface="小塚ゴシック Pr6N M"/>
                <a:cs typeface="小塚ゴシック Pr6N M"/>
              </a:rPr>
              <a:t>医療</a:t>
            </a:r>
            <a:endParaRPr lang="en-US" altLang="ja-JP" sz="1400" dirty="0" smtClean="0">
              <a:solidFill>
                <a:srgbClr val="AFFFBD"/>
              </a:solidFill>
              <a:latin typeface="小塚ゴシック Pr6N M"/>
              <a:ea typeface="小塚ゴシック Pr6N M"/>
              <a:cs typeface="小塚ゴシック Pr6N M"/>
            </a:endParaRPr>
          </a:p>
          <a:p>
            <a:r>
              <a:rPr lang="ja-JP" altLang="en-US" sz="1400" dirty="0" smtClean="0">
                <a:solidFill>
                  <a:srgbClr val="AFFFBD"/>
                </a:solidFill>
                <a:latin typeface="小塚ゴシック Pr6N M"/>
                <a:ea typeface="小塚ゴシック Pr6N M"/>
                <a:cs typeface="小塚ゴシック Pr6N M"/>
              </a:rPr>
              <a:t>教育</a:t>
            </a:r>
            <a:r>
              <a:rPr lang="ja-JP" altLang="en-US" sz="1000" dirty="0" smtClean="0">
                <a:solidFill>
                  <a:srgbClr val="AFFFBD"/>
                </a:solidFill>
                <a:latin typeface="小塚ゴシック Pr6N M"/>
                <a:ea typeface="小塚ゴシック Pr6N M"/>
                <a:cs typeface="小塚ゴシック Pr6N M"/>
              </a:rPr>
              <a:t>等</a:t>
            </a:r>
            <a:endParaRPr lang="en-US" altLang="ja-JP" dirty="0" smtClean="0">
              <a:solidFill>
                <a:srgbClr val="AFFFBD"/>
              </a:solidFill>
              <a:latin typeface="小塚ゴシック Pr6N M"/>
              <a:ea typeface="小塚ゴシック Pr6N M"/>
              <a:cs typeface="小塚ゴシック Pr6N M"/>
            </a:endParaRPr>
          </a:p>
        </p:txBody>
      </p:sp>
      <p:sp>
        <p:nvSpPr>
          <p:cNvPr id="45" name="正方形/長方形 44"/>
          <p:cNvSpPr/>
          <p:nvPr/>
        </p:nvSpPr>
        <p:spPr>
          <a:xfrm>
            <a:off x="272154" y="2705130"/>
            <a:ext cx="4221166" cy="1656663"/>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a:solidFill>
                <a:prstClr val="black"/>
              </a:solidFill>
              <a:latin typeface="小塚ゴシック Pr6N L"/>
              <a:ea typeface="小塚ゴシック Pr6N L"/>
              <a:cs typeface="小塚ゴシック Pr6N L"/>
            </a:endParaRPr>
          </a:p>
        </p:txBody>
      </p:sp>
      <p:sp>
        <p:nvSpPr>
          <p:cNvPr id="66" name="テキスト ボックス 65"/>
          <p:cNvSpPr txBox="1"/>
          <p:nvPr/>
        </p:nvSpPr>
        <p:spPr>
          <a:xfrm>
            <a:off x="252717" y="2711008"/>
            <a:ext cx="4502920" cy="1911064"/>
          </a:xfrm>
          <a:prstGeom prst="rect">
            <a:avLst/>
          </a:prstGeom>
          <a:noFill/>
        </p:spPr>
        <p:txBody>
          <a:bodyPr wrap="square" rtlCol="0">
            <a:noAutofit/>
          </a:bodyPr>
          <a:lstStyle/>
          <a:p>
            <a:r>
              <a:rPr lang="en-US" altLang="ja-JP" sz="1000" dirty="0" smtClean="0">
                <a:solidFill>
                  <a:prstClr val="black"/>
                </a:solidFill>
                <a:latin typeface="小塚ゴシック Pr6N L"/>
                <a:ea typeface="小塚ゴシック Pr6N L"/>
                <a:cs typeface="小塚ゴシック Pr6N L"/>
              </a:rPr>
              <a:t>3/11(</a:t>
            </a:r>
            <a:r>
              <a:rPr lang="ja-JP" altLang="en-US" sz="1000" dirty="0" smtClean="0">
                <a:solidFill>
                  <a:prstClr val="black"/>
                </a:solidFill>
                <a:latin typeface="小塚ゴシック Pr6N L"/>
                <a:ea typeface="小塚ゴシック Pr6N L"/>
                <a:cs typeface="小塚ゴシック Pr6N L"/>
              </a:rPr>
              <a:t>金）東北地方太平洋沖地震発生</a:t>
            </a:r>
            <a:endParaRPr lang="en-US" altLang="ja-JP" sz="1000" dirty="0" smtClean="0">
              <a:solidFill>
                <a:prstClr val="black"/>
              </a:solidFill>
              <a:latin typeface="小塚ゴシック Pr6N L"/>
              <a:ea typeface="小塚ゴシック Pr6N L"/>
              <a:cs typeface="小塚ゴシック Pr6N L"/>
            </a:endParaRPr>
          </a:p>
          <a:p>
            <a:r>
              <a:rPr lang="en-US" altLang="ja-JP" sz="1000" dirty="0">
                <a:solidFill>
                  <a:prstClr val="black"/>
                </a:solidFill>
                <a:latin typeface="小塚ゴシック Pr6N L"/>
                <a:ea typeface="小塚ゴシック Pr6N L"/>
                <a:cs typeface="小塚ゴシック Pr6N L"/>
              </a:rPr>
              <a:t>3/12(</a:t>
            </a:r>
            <a:r>
              <a:rPr lang="ja-JP" altLang="en-US" sz="1000" dirty="0">
                <a:solidFill>
                  <a:prstClr val="black"/>
                </a:solidFill>
                <a:latin typeface="小塚ゴシック Pr6N L"/>
                <a:ea typeface="小塚ゴシック Pr6N L"/>
                <a:cs typeface="小塚ゴシック Pr6N L"/>
              </a:rPr>
              <a:t>土</a:t>
            </a:r>
            <a:r>
              <a:rPr lang="ja-JP" altLang="en-US" sz="1000" dirty="0" smtClean="0">
                <a:solidFill>
                  <a:prstClr val="black"/>
                </a:solidFill>
                <a:latin typeface="小塚ゴシック Pr6N L"/>
                <a:ea typeface="小塚ゴシック Pr6N L"/>
                <a:cs typeface="小塚ゴシック Pr6N L"/>
              </a:rPr>
              <a:t>）ホンダがパイオニアのプローブ情報を含め一般提供</a:t>
            </a:r>
            <a:endParaRPr lang="en-US" altLang="ja-JP" sz="1000" dirty="0" smtClean="0">
              <a:solidFill>
                <a:prstClr val="black"/>
              </a:solidFill>
              <a:latin typeface="小塚ゴシック Pr6N L"/>
              <a:ea typeface="小塚ゴシック Pr6N L"/>
              <a:cs typeface="小塚ゴシック Pr6N L"/>
            </a:endParaRPr>
          </a:p>
          <a:p>
            <a:r>
              <a:rPr lang="en-US" altLang="ja-JP" sz="1000" dirty="0" smtClean="0">
                <a:solidFill>
                  <a:prstClr val="black"/>
                </a:solidFill>
                <a:latin typeface="小塚ゴシック Pr6N L"/>
                <a:ea typeface="小塚ゴシック Pr6N L"/>
                <a:cs typeface="小塚ゴシック Pr6N L"/>
              </a:rPr>
              <a:t>3/16(</a:t>
            </a:r>
            <a:r>
              <a:rPr lang="ja-JP" altLang="en-US" sz="1000" dirty="0" smtClean="0">
                <a:solidFill>
                  <a:prstClr val="black"/>
                </a:solidFill>
                <a:latin typeface="小塚ゴシック Pr6N L"/>
                <a:ea typeface="小塚ゴシック Pr6N L"/>
                <a:cs typeface="小塚ゴシック Pr6N L"/>
              </a:rPr>
              <a:t>水）トヨタがプローブ情報を一般</a:t>
            </a:r>
            <a:r>
              <a:rPr lang="ja-JP" altLang="en-US" sz="1000" dirty="0">
                <a:solidFill>
                  <a:prstClr val="black"/>
                </a:solidFill>
                <a:latin typeface="小塚ゴシック Pr6N L"/>
                <a:ea typeface="小塚ゴシック Pr6N L"/>
                <a:cs typeface="小塚ゴシック Pr6N L"/>
              </a:rPr>
              <a:t>提供</a:t>
            </a:r>
            <a:endParaRPr lang="en-US" altLang="ja-JP" sz="1000" dirty="0">
              <a:solidFill>
                <a:prstClr val="black"/>
              </a:solidFill>
              <a:latin typeface="小塚ゴシック Pr6N L"/>
              <a:ea typeface="小塚ゴシック Pr6N L"/>
              <a:cs typeface="小塚ゴシック Pr6N L"/>
            </a:endParaRPr>
          </a:p>
          <a:p>
            <a:r>
              <a:rPr lang="en-US" altLang="ja-JP" sz="1000" dirty="0" smtClean="0">
                <a:solidFill>
                  <a:prstClr val="black"/>
                </a:solidFill>
                <a:latin typeface="小塚ゴシック Pr6N L"/>
                <a:ea typeface="小塚ゴシック Pr6N L"/>
                <a:cs typeface="小塚ゴシック Pr6N L"/>
              </a:rPr>
              <a:t>3/19(</a:t>
            </a:r>
            <a:r>
              <a:rPr lang="ja-JP" altLang="en-US" sz="1000" dirty="0" smtClean="0">
                <a:solidFill>
                  <a:prstClr val="black"/>
                </a:solidFill>
                <a:latin typeface="小塚ゴシック Pr6N L"/>
                <a:ea typeface="小塚ゴシック Pr6N L"/>
                <a:cs typeface="小塚ゴシック Pr6N L"/>
              </a:rPr>
              <a:t>土）ＩＴＳ</a:t>
            </a:r>
            <a:r>
              <a:rPr lang="en-US" altLang="ja-JP" sz="1000" dirty="0" smtClean="0">
                <a:solidFill>
                  <a:prstClr val="black"/>
                </a:solidFill>
                <a:latin typeface="小塚ゴシック Pr6N L"/>
                <a:ea typeface="小塚ゴシック Pr6N L"/>
                <a:cs typeface="小塚ゴシック Pr6N L"/>
              </a:rPr>
              <a:t>Japan</a:t>
            </a:r>
            <a:r>
              <a:rPr lang="ja-JP" altLang="en-US" sz="1000" dirty="0" smtClean="0">
                <a:solidFill>
                  <a:prstClr val="black"/>
                </a:solidFill>
                <a:latin typeface="小塚ゴシック Pr6N L"/>
                <a:ea typeface="小塚ゴシック Pr6N L"/>
                <a:cs typeface="小塚ゴシック Pr6N L"/>
              </a:rPr>
              <a:t>がホンダ・パイオニア・トヨタ・日産の４社統合のプローブ</a:t>
            </a:r>
            <a:endParaRPr lang="en-US" altLang="ja-JP" sz="1000" dirty="0" smtClean="0">
              <a:solidFill>
                <a:prstClr val="black"/>
              </a:solidFill>
              <a:latin typeface="小塚ゴシック Pr6N L"/>
              <a:ea typeface="小塚ゴシック Pr6N L"/>
              <a:cs typeface="小塚ゴシック Pr6N L"/>
            </a:endParaRPr>
          </a:p>
          <a:p>
            <a:r>
              <a:rPr lang="ja-JP" altLang="en-US" sz="1000" dirty="0">
                <a:solidFill>
                  <a:prstClr val="black"/>
                </a:solidFill>
                <a:latin typeface="小塚ゴシック Pr6N L"/>
                <a:ea typeface="小塚ゴシック Pr6N L"/>
                <a:cs typeface="小塚ゴシック Pr6N L"/>
              </a:rPr>
              <a:t>　</a:t>
            </a:r>
            <a:r>
              <a:rPr lang="ja-JP" altLang="en-US" sz="1000" dirty="0" smtClean="0">
                <a:solidFill>
                  <a:prstClr val="black"/>
                </a:solidFill>
                <a:latin typeface="小塚ゴシック Pr6N L"/>
                <a:ea typeface="小塚ゴシック Pr6N L"/>
                <a:cs typeface="小塚ゴシック Pr6N L"/>
              </a:rPr>
              <a:t>　　　　　情報を一般提供</a:t>
            </a:r>
            <a:endParaRPr lang="en-US" altLang="ja-JP" sz="1000" dirty="0" smtClean="0">
              <a:solidFill>
                <a:prstClr val="black"/>
              </a:solidFill>
              <a:latin typeface="小塚ゴシック Pr6N L"/>
              <a:ea typeface="小塚ゴシック Pr6N L"/>
              <a:cs typeface="小塚ゴシック Pr6N L"/>
            </a:endParaRPr>
          </a:p>
          <a:p>
            <a:r>
              <a:rPr lang="en-US" altLang="ja-JP" sz="1000" dirty="0" smtClean="0">
                <a:solidFill>
                  <a:prstClr val="black"/>
                </a:solidFill>
                <a:latin typeface="小塚ゴシック Pr6N L"/>
                <a:ea typeface="小塚ゴシック Pr6N L"/>
                <a:cs typeface="小塚ゴシック Pr6N L"/>
              </a:rPr>
              <a:t>3/23(</a:t>
            </a:r>
            <a:r>
              <a:rPr lang="ja-JP" altLang="en-US" sz="1000" dirty="0" smtClean="0">
                <a:solidFill>
                  <a:prstClr val="black"/>
                </a:solidFill>
                <a:latin typeface="小塚ゴシック Pr6N L"/>
                <a:ea typeface="小塚ゴシック Pr6N L"/>
                <a:cs typeface="小塚ゴシック Pr6N L"/>
              </a:rPr>
              <a:t>水）国土地理院が東北地方整備局・岩手県・宮城県・福島県ＮＥＸＣＯ　　　</a:t>
            </a:r>
            <a:endParaRPr lang="en-US" altLang="ja-JP" sz="1000" dirty="0" smtClean="0">
              <a:solidFill>
                <a:prstClr val="black"/>
              </a:solidFill>
              <a:latin typeface="小塚ゴシック Pr6N L"/>
              <a:ea typeface="小塚ゴシック Pr6N L"/>
              <a:cs typeface="小塚ゴシック Pr6N L"/>
            </a:endParaRPr>
          </a:p>
          <a:p>
            <a:r>
              <a:rPr lang="ja-JP" altLang="en-US" sz="1000" dirty="0">
                <a:solidFill>
                  <a:prstClr val="black"/>
                </a:solidFill>
                <a:latin typeface="小塚ゴシック Pr6N L"/>
                <a:ea typeface="小塚ゴシック Pr6N L"/>
                <a:cs typeface="小塚ゴシック Pr6N L"/>
              </a:rPr>
              <a:t>　</a:t>
            </a:r>
            <a:r>
              <a:rPr lang="ja-JP" altLang="en-US" sz="1000" dirty="0" smtClean="0">
                <a:solidFill>
                  <a:prstClr val="black"/>
                </a:solidFill>
                <a:latin typeface="小塚ゴシック Pr6N L"/>
                <a:ea typeface="小塚ゴシック Pr6N L"/>
                <a:cs typeface="小塚ゴシック Pr6N L"/>
              </a:rPr>
              <a:t>　　　　　東日本からの通行止め情報を集約し、一般提供</a:t>
            </a:r>
            <a:endParaRPr lang="en-US" altLang="ja-JP" sz="1000" dirty="0">
              <a:solidFill>
                <a:prstClr val="black"/>
              </a:solidFill>
              <a:latin typeface="小塚ゴシック Pr6N L"/>
              <a:ea typeface="小塚ゴシック Pr6N L"/>
              <a:cs typeface="小塚ゴシック Pr6N L"/>
            </a:endParaRPr>
          </a:p>
          <a:p>
            <a:r>
              <a:rPr lang="en-US" altLang="ja-JP" sz="1000" dirty="0" smtClean="0">
                <a:latin typeface="小塚ゴシック Pr6N L"/>
                <a:ea typeface="小塚ゴシック Pr6N L"/>
                <a:cs typeface="小塚ゴシック Pr6N L"/>
              </a:rPr>
              <a:t>4/6(</a:t>
            </a:r>
            <a:r>
              <a:rPr lang="ja-JP" altLang="en-US" sz="1000" dirty="0">
                <a:latin typeface="小塚ゴシック Pr6N L"/>
                <a:ea typeface="小塚ゴシック Pr6N L"/>
                <a:cs typeface="小塚ゴシック Pr6N L"/>
              </a:rPr>
              <a:t>水</a:t>
            </a:r>
            <a:r>
              <a:rPr lang="ja-JP" altLang="en-US" sz="1000" dirty="0" smtClean="0">
                <a:latin typeface="小塚ゴシック Pr6N L"/>
                <a:ea typeface="小塚ゴシック Pr6N L"/>
                <a:cs typeface="小塚ゴシック Pr6N L"/>
              </a:rPr>
              <a:t>）</a:t>
            </a:r>
            <a:r>
              <a:rPr lang="en-US" altLang="ja-JP" sz="1000" dirty="0" err="1" smtClean="0">
                <a:latin typeface="小塚ゴシック Pr6N L"/>
                <a:ea typeface="小塚ゴシック Pr6N L"/>
                <a:cs typeface="小塚ゴシック Pr6N L"/>
              </a:rPr>
              <a:t>ITSJapan</a:t>
            </a:r>
            <a:r>
              <a:rPr lang="ja-JP" altLang="en-US" sz="1000" dirty="0" smtClean="0">
                <a:latin typeface="小塚ゴシック Pr6N L"/>
                <a:ea typeface="小塚ゴシック Pr6N L"/>
                <a:cs typeface="小塚ゴシック Pr6N L"/>
              </a:rPr>
              <a:t>が国土地理院からの</a:t>
            </a:r>
            <a:r>
              <a:rPr lang="ja-JP" altLang="en-US" sz="1000" dirty="0">
                <a:latin typeface="小塚ゴシック Pr6N L"/>
                <a:ea typeface="小塚ゴシック Pr6N L"/>
                <a:cs typeface="小塚ゴシック Pr6N L"/>
              </a:rPr>
              <a:t>通行止め情報</a:t>
            </a:r>
            <a:r>
              <a:rPr lang="ja-JP" altLang="en-US" sz="1000" dirty="0" smtClean="0">
                <a:latin typeface="小塚ゴシック Pr6N L"/>
                <a:ea typeface="小塚ゴシック Pr6N L"/>
                <a:cs typeface="小塚ゴシック Pr6N L"/>
              </a:rPr>
              <a:t>を活用し、プローブ情報</a:t>
            </a:r>
            <a:endParaRPr lang="en-US" altLang="ja-JP" sz="1000" dirty="0" smtClean="0">
              <a:latin typeface="小塚ゴシック Pr6N L"/>
              <a:ea typeface="小塚ゴシック Pr6N L"/>
              <a:cs typeface="小塚ゴシック Pr6N L"/>
            </a:endParaRPr>
          </a:p>
          <a:p>
            <a:r>
              <a:rPr lang="ja-JP" altLang="en-US" sz="1000" dirty="0">
                <a:latin typeface="小塚ゴシック Pr6N L"/>
                <a:ea typeface="小塚ゴシック Pr6N L"/>
                <a:cs typeface="小塚ゴシック Pr6N L"/>
              </a:rPr>
              <a:t>　</a:t>
            </a:r>
            <a:r>
              <a:rPr lang="ja-JP" altLang="en-US" sz="1000" dirty="0" smtClean="0">
                <a:latin typeface="小塚ゴシック Pr6N L"/>
                <a:ea typeface="小塚ゴシック Pr6N L"/>
                <a:cs typeface="小塚ゴシック Pr6N L"/>
              </a:rPr>
              <a:t>　　　　と重ね合わせ自動車通行実績・通行止情報として提供</a:t>
            </a:r>
            <a:endParaRPr lang="en-US" altLang="ja-JP" sz="1000" dirty="0" smtClean="0">
              <a:latin typeface="小塚ゴシック Pr6N L"/>
              <a:ea typeface="小塚ゴシック Pr6N L"/>
              <a:cs typeface="小塚ゴシック Pr6N L"/>
            </a:endParaRPr>
          </a:p>
          <a:p>
            <a:r>
              <a:rPr lang="en-US" altLang="ja-JP" sz="1000" dirty="0" smtClean="0">
                <a:latin typeface="小塚ゴシック Pr6N L"/>
                <a:ea typeface="小塚ゴシック Pr6N L"/>
                <a:cs typeface="小塚ゴシック Pr6N L"/>
              </a:rPr>
              <a:t>4/28(</a:t>
            </a:r>
            <a:r>
              <a:rPr lang="ja-JP" altLang="en-US" sz="1000" dirty="0" smtClean="0">
                <a:latin typeface="小塚ゴシック Pr6N L"/>
                <a:ea typeface="小塚ゴシック Pr6N L"/>
                <a:cs typeface="小塚ゴシック Pr6N L"/>
              </a:rPr>
              <a:t>木）</a:t>
            </a:r>
            <a:r>
              <a:rPr lang="en-US" altLang="ja-JP" sz="1000" dirty="0" smtClean="0">
                <a:latin typeface="小塚ゴシック Pr6N L"/>
                <a:ea typeface="小塚ゴシック Pr6N L"/>
                <a:cs typeface="小塚ゴシック Pr6N L"/>
              </a:rPr>
              <a:t>ITS Japan </a:t>
            </a:r>
            <a:r>
              <a:rPr lang="ja-JP" altLang="en-US" sz="1000" dirty="0" smtClean="0">
                <a:latin typeface="小塚ゴシック Pr6N L"/>
                <a:ea typeface="小塚ゴシック Pr6N L"/>
                <a:cs typeface="小塚ゴシック Pr6N L"/>
              </a:rPr>
              <a:t>からの情報提供を終了</a:t>
            </a:r>
            <a:endParaRPr lang="en-US" altLang="ja-JP" sz="1000" dirty="0" smtClean="0">
              <a:latin typeface="小塚ゴシック Pr6N L"/>
              <a:ea typeface="小塚ゴシック Pr6N L"/>
              <a:cs typeface="小塚ゴシック Pr6N L"/>
            </a:endParaRPr>
          </a:p>
          <a:p>
            <a:endParaRPr lang="en-US" altLang="ja-JP" sz="1050" dirty="0" smtClean="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p:txBody>
      </p:sp>
      <p:sp>
        <p:nvSpPr>
          <p:cNvPr id="70" name="テキスト ボックス 69"/>
          <p:cNvSpPr txBox="1"/>
          <p:nvPr/>
        </p:nvSpPr>
        <p:spPr>
          <a:xfrm>
            <a:off x="94555" y="2455936"/>
            <a:ext cx="3485966" cy="318059"/>
          </a:xfrm>
          <a:prstGeom prst="rect">
            <a:avLst/>
          </a:prstGeom>
          <a:noFill/>
        </p:spPr>
        <p:txBody>
          <a:bodyPr wrap="square" rtlCol="0">
            <a:noAutofit/>
          </a:bodyPr>
          <a:lstStyle/>
          <a:p>
            <a:r>
              <a:rPr lang="ja-JP" altLang="en-US" sz="1100" dirty="0">
                <a:solidFill>
                  <a:prstClr val="black"/>
                </a:solidFill>
                <a:latin typeface="小塚ゴシック Pr6N L"/>
                <a:ea typeface="小塚ゴシック Pr6N L"/>
                <a:cs typeface="小塚ゴシック Pr6N L"/>
              </a:rPr>
              <a:t>●東日本大震災における取組みとして、以下実績</a:t>
            </a:r>
            <a:endParaRPr lang="en-US" altLang="ja-JP" sz="1100" dirty="0">
              <a:solidFill>
                <a:prstClr val="black"/>
              </a:solidFill>
              <a:latin typeface="小塚ゴシック Pr6N L"/>
              <a:ea typeface="小塚ゴシック Pr6N L"/>
              <a:cs typeface="小塚ゴシック Pr6N L"/>
            </a:endParaRPr>
          </a:p>
        </p:txBody>
      </p:sp>
      <p:sp>
        <p:nvSpPr>
          <p:cNvPr id="71" name="テキスト ボックス 70"/>
          <p:cNvSpPr txBox="1"/>
          <p:nvPr/>
        </p:nvSpPr>
        <p:spPr>
          <a:xfrm>
            <a:off x="94555" y="4421859"/>
            <a:ext cx="4746875" cy="2027610"/>
          </a:xfrm>
          <a:prstGeom prst="rect">
            <a:avLst/>
          </a:prstGeom>
          <a:noFill/>
        </p:spPr>
        <p:txBody>
          <a:bodyPr wrap="square" rtlCol="0">
            <a:noAutofit/>
          </a:bodyPr>
          <a:lstStyle/>
          <a:p>
            <a:r>
              <a:rPr lang="ja-JP" altLang="en-US" sz="1050" dirty="0" smtClean="0">
                <a:solidFill>
                  <a:prstClr val="black"/>
                </a:solidFill>
                <a:latin typeface="小塚ゴシック Pr6N L"/>
                <a:ea typeface="小塚ゴシック Pr6N L"/>
                <a:cs typeface="小塚ゴシック Pr6N L"/>
              </a:rPr>
              <a:t>●現在</a:t>
            </a:r>
            <a:r>
              <a:rPr lang="ja-JP" altLang="en-US" sz="1050" dirty="0" smtClean="0">
                <a:latin typeface="小塚ゴシック Pr6N L"/>
                <a:ea typeface="小塚ゴシック Pr6N L"/>
                <a:cs typeface="小塚ゴシック Pr6N L"/>
              </a:rPr>
              <a:t>、</a:t>
            </a:r>
            <a:r>
              <a:rPr lang="en-US" altLang="ja-JP" sz="1050" dirty="0" smtClean="0">
                <a:latin typeface="小塚ゴシック Pr6N L"/>
                <a:ea typeface="小塚ゴシック Pr6N L"/>
                <a:cs typeface="小塚ゴシック Pr6N L"/>
              </a:rPr>
              <a:t>ITS Japan</a:t>
            </a:r>
            <a:r>
              <a:rPr lang="ja-JP" altLang="en-US" sz="1050" dirty="0" smtClean="0">
                <a:latin typeface="小塚ゴシック Pr6N L"/>
                <a:ea typeface="小塚ゴシック Pr6N L"/>
                <a:cs typeface="小塚ゴシック Pr6N L"/>
              </a:rPr>
              <a:t>では民間企業７社</a:t>
            </a:r>
            <a:r>
              <a:rPr lang="en-US" altLang="ja-JP" sz="1050" baseline="30000" dirty="0" smtClean="0">
                <a:latin typeface="小塚ゴシック Pr6N L"/>
                <a:ea typeface="小塚ゴシック Pr6N L"/>
                <a:cs typeface="小塚ゴシック Pr6N L"/>
              </a:rPr>
              <a:t>*2</a:t>
            </a:r>
            <a:r>
              <a:rPr lang="ja-JP" altLang="en-US" sz="1050" dirty="0" smtClean="0">
                <a:latin typeface="小塚ゴシック Pr6N L"/>
                <a:ea typeface="小塚ゴシック Pr6N L"/>
                <a:cs typeface="小塚ゴシック Pr6N L"/>
              </a:rPr>
              <a:t>のプローブ情報より、以下の条件で情報提供を行っている。</a:t>
            </a:r>
            <a:endParaRPr lang="en-US" altLang="ja-JP" sz="1600" dirty="0">
              <a:latin typeface="小塚ゴシック Pr6N L"/>
              <a:ea typeface="小塚ゴシック Pr6N L"/>
              <a:cs typeface="小塚ゴシック Pr6N L"/>
            </a:endParaRPr>
          </a:p>
          <a:p>
            <a:pPr marL="171450" indent="-171450">
              <a:buFont typeface="Wingdings" panose="05000000000000000000" pitchFamily="2" charset="2"/>
              <a:buChar char="ü"/>
            </a:pPr>
            <a:r>
              <a:rPr lang="ja-JP" altLang="en-US" sz="1100" dirty="0">
                <a:solidFill>
                  <a:prstClr val="black"/>
                </a:solidFill>
                <a:latin typeface="小塚ゴシック Pr6N L"/>
                <a:ea typeface="小塚ゴシック Pr6N L"/>
                <a:cs typeface="小塚ゴシック Pr6N L"/>
              </a:rPr>
              <a:t>地震発生時は、気象庁が発表する防災情報に連動し、震度６以上　　　　　　　　　　（東京２３区は５強以上）で</a:t>
            </a:r>
            <a:r>
              <a:rPr lang="ja-JP" altLang="en-US" sz="1100" dirty="0" smtClean="0">
                <a:solidFill>
                  <a:prstClr val="black"/>
                </a:solidFill>
                <a:latin typeface="小塚ゴシック Pr6N L"/>
                <a:ea typeface="小塚ゴシック Pr6N L"/>
                <a:cs typeface="小塚ゴシック Pr6N L"/>
              </a:rPr>
              <a:t>、プローブ</a:t>
            </a:r>
            <a:r>
              <a:rPr lang="ja-JP" altLang="en-US" sz="1100" dirty="0">
                <a:solidFill>
                  <a:prstClr val="black"/>
                </a:solidFill>
                <a:latin typeface="小塚ゴシック Pr6N L"/>
                <a:ea typeface="小塚ゴシック Pr6N L"/>
                <a:cs typeface="小塚ゴシック Pr6N L"/>
              </a:rPr>
              <a:t>情報保有各社</a:t>
            </a:r>
            <a:r>
              <a:rPr lang="ja-JP" altLang="en-US" sz="1100" dirty="0" smtClean="0">
                <a:solidFill>
                  <a:prstClr val="black"/>
                </a:solidFill>
                <a:latin typeface="小塚ゴシック Pr6N L"/>
                <a:ea typeface="小塚ゴシック Pr6N L"/>
                <a:cs typeface="小塚ゴシック Pr6N L"/>
              </a:rPr>
              <a:t>へ</a:t>
            </a:r>
            <a:r>
              <a:rPr lang="ja-JP" altLang="en-US" sz="1100" dirty="0">
                <a:latin typeface="小塚ゴシック Pr6N L"/>
                <a:ea typeface="小塚ゴシック Pr6N L"/>
                <a:cs typeface="小塚ゴシック Pr6N L"/>
              </a:rPr>
              <a:t>情報</a:t>
            </a:r>
            <a:r>
              <a:rPr lang="ja-JP" altLang="en-US" sz="1100" dirty="0" smtClean="0">
                <a:latin typeface="小塚ゴシック Pr6N L"/>
                <a:ea typeface="小塚ゴシック Pr6N L"/>
                <a:cs typeface="小塚ゴシック Pr6N L"/>
              </a:rPr>
              <a:t>提供の</a:t>
            </a:r>
            <a:r>
              <a:rPr lang="ja-JP" altLang="en-US" sz="1100" dirty="0">
                <a:latin typeface="小塚ゴシック Pr6N L"/>
                <a:ea typeface="小塚ゴシック Pr6N L"/>
                <a:cs typeface="小塚ゴシック Pr6N L"/>
              </a:rPr>
              <a:t>開始依頼を通知し</a:t>
            </a:r>
            <a:r>
              <a:rPr lang="ja-JP" altLang="en-US" sz="1100" dirty="0" smtClean="0">
                <a:latin typeface="小塚ゴシック Pr6N L"/>
                <a:ea typeface="小塚ゴシック Pr6N L"/>
                <a:cs typeface="小塚ゴシック Pr6N L"/>
              </a:rPr>
              <a:t>、通行</a:t>
            </a:r>
            <a:r>
              <a:rPr lang="ja-JP" altLang="en-US" sz="1100" dirty="0">
                <a:latin typeface="小塚ゴシック Pr6N L"/>
                <a:ea typeface="小塚ゴシック Pr6N L"/>
                <a:cs typeface="小塚ゴシック Pr6N L"/>
              </a:rPr>
              <a:t>実績情報の集約・</a:t>
            </a:r>
            <a:r>
              <a:rPr lang="ja-JP" altLang="en-US" sz="1100" dirty="0" smtClean="0">
                <a:latin typeface="小塚ゴシック Pr6N L"/>
                <a:ea typeface="小塚ゴシック Pr6N L"/>
                <a:cs typeface="小塚ゴシック Pr6N L"/>
              </a:rPr>
              <a:t>配信を開始する。</a:t>
            </a:r>
            <a:endParaRPr lang="en-US" altLang="ja-JP" sz="1100" dirty="0" smtClean="0">
              <a:latin typeface="小塚ゴシック Pr6N L"/>
              <a:ea typeface="小塚ゴシック Pr6N L"/>
              <a:cs typeface="小塚ゴシック Pr6N L"/>
            </a:endParaRPr>
          </a:p>
          <a:p>
            <a:pPr marL="171450" indent="-171450">
              <a:buFont typeface="Wingdings" panose="05000000000000000000" pitchFamily="2" charset="2"/>
              <a:buChar char="ü"/>
            </a:pPr>
            <a:r>
              <a:rPr lang="ja-JP" altLang="en-US" sz="1100" dirty="0" smtClean="0">
                <a:latin typeface="小塚ゴシック Pr6N L"/>
                <a:ea typeface="小塚ゴシック Pr6N L"/>
                <a:cs typeface="小塚ゴシック Pr6N L"/>
              </a:rPr>
              <a:t>風水害、土砂</a:t>
            </a:r>
            <a:r>
              <a:rPr lang="ja-JP" altLang="en-US" sz="1100" dirty="0">
                <a:latin typeface="小塚ゴシック Pr6N L"/>
                <a:ea typeface="小塚ゴシック Pr6N L"/>
                <a:cs typeface="小塚ゴシック Pr6N L"/>
              </a:rPr>
              <a:t>崩れなどの広域</a:t>
            </a:r>
            <a:r>
              <a:rPr lang="ja-JP" altLang="en-US" sz="1100" dirty="0" smtClean="0">
                <a:latin typeface="小塚ゴシック Pr6N L"/>
                <a:ea typeface="小塚ゴシック Pr6N L"/>
                <a:cs typeface="小塚ゴシック Pr6N L"/>
              </a:rPr>
              <a:t>災害時は、非常</a:t>
            </a:r>
            <a:r>
              <a:rPr lang="ja-JP" altLang="en-US" sz="1100" dirty="0">
                <a:latin typeface="小塚ゴシック Pr6N L"/>
                <a:ea typeface="小塚ゴシック Pr6N L"/>
                <a:cs typeface="小塚ゴシック Pr6N L"/>
              </a:rPr>
              <a:t>災害対策本部設置時</a:t>
            </a:r>
            <a:r>
              <a:rPr lang="ja-JP" altLang="en-US" sz="1100" dirty="0" smtClean="0">
                <a:latin typeface="小塚ゴシック Pr6N L"/>
                <a:ea typeface="小塚ゴシック Pr6N L"/>
                <a:cs typeface="小塚ゴシック Pr6N L"/>
              </a:rPr>
              <a:t>に通行実績情報の集約・配信を開始する。</a:t>
            </a:r>
            <a:endParaRPr lang="en-US" altLang="ja-JP" sz="1100" dirty="0" smtClean="0">
              <a:latin typeface="小塚ゴシック Pr6N L"/>
              <a:ea typeface="小塚ゴシック Pr6N L"/>
              <a:cs typeface="小塚ゴシック Pr6N L"/>
            </a:endParaRPr>
          </a:p>
          <a:p>
            <a:r>
              <a:rPr lang="ja-JP" altLang="en-US" sz="1100" dirty="0" smtClean="0">
                <a:latin typeface="小塚ゴシック Pr6N L"/>
                <a:ea typeface="小塚ゴシック Pr6N L"/>
                <a:cs typeface="小塚ゴシック Pr6N L"/>
              </a:rPr>
              <a:t>● トヨタ</a:t>
            </a:r>
            <a:r>
              <a:rPr lang="ja-JP" altLang="en-US" sz="1100" dirty="0">
                <a:latin typeface="小塚ゴシック Pr6N L"/>
                <a:ea typeface="小塚ゴシック Pr6N L"/>
                <a:cs typeface="小塚ゴシック Pr6N L"/>
              </a:rPr>
              <a:t>自動車</a:t>
            </a:r>
            <a:r>
              <a:rPr lang="en-US" altLang="ja-JP" sz="1100" dirty="0">
                <a:latin typeface="小塚ゴシック Pr6N L"/>
                <a:ea typeface="小塚ゴシック Pr6N L"/>
                <a:cs typeface="小塚ゴシック Pr6N L"/>
              </a:rPr>
              <a:t>(</a:t>
            </a:r>
            <a:r>
              <a:rPr lang="ja-JP" altLang="en-US" sz="1100" dirty="0">
                <a:latin typeface="小塚ゴシック Pr6N L"/>
                <a:ea typeface="小塚ゴシック Pr6N L"/>
                <a:cs typeface="小塚ゴシック Pr6N L"/>
              </a:rPr>
              <a:t>株</a:t>
            </a:r>
            <a:r>
              <a:rPr lang="en-US" altLang="ja-JP" sz="1100" dirty="0" smtClean="0">
                <a:latin typeface="小塚ゴシック Pr6N L"/>
                <a:ea typeface="小塚ゴシック Pr6N L"/>
                <a:cs typeface="小塚ゴシック Pr6N L"/>
              </a:rPr>
              <a:t>)</a:t>
            </a:r>
            <a:r>
              <a:rPr lang="ja-JP" altLang="en-US" sz="1100" dirty="0" err="1" smtClean="0">
                <a:latin typeface="小塚ゴシック Pr6N L"/>
                <a:ea typeface="小塚ゴシック Pr6N L"/>
                <a:cs typeface="小塚ゴシック Pr6N L"/>
              </a:rPr>
              <a:t>、</a:t>
            </a:r>
            <a:r>
              <a:rPr lang="ja-JP" altLang="en-US" sz="1100" dirty="0" smtClean="0">
                <a:latin typeface="小塚ゴシック Pr6N L"/>
                <a:ea typeface="小塚ゴシック Pr6N L"/>
                <a:cs typeface="小塚ゴシック Pr6N L"/>
              </a:rPr>
              <a:t>本田</a:t>
            </a:r>
            <a:r>
              <a:rPr lang="ja-JP" altLang="en-US" sz="1100" dirty="0">
                <a:latin typeface="小塚ゴシック Pr6N L"/>
                <a:ea typeface="小塚ゴシック Pr6N L"/>
                <a:cs typeface="小塚ゴシック Pr6N L"/>
              </a:rPr>
              <a:t>技研工業（株</a:t>
            </a:r>
            <a:r>
              <a:rPr lang="ja-JP" altLang="en-US" sz="1100" dirty="0" smtClean="0">
                <a:latin typeface="小塚ゴシック Pr6N L"/>
                <a:ea typeface="小塚ゴシック Pr6N L"/>
                <a:cs typeface="小塚ゴシック Pr6N L"/>
              </a:rPr>
              <a:t>）では、</a:t>
            </a:r>
            <a:r>
              <a:rPr lang="en-US" altLang="ja-JP" sz="1100" dirty="0" smtClean="0">
                <a:latin typeface="小塚ゴシック Pr6N L"/>
                <a:ea typeface="小塚ゴシック Pr6N L"/>
                <a:cs typeface="小塚ゴシック Pr6N L"/>
              </a:rPr>
              <a:t>JARTIC</a:t>
            </a:r>
            <a:r>
              <a:rPr lang="en-US" altLang="ja-JP" sz="1100" dirty="0">
                <a:latin typeface="小塚ゴシック Pr6N L"/>
                <a:ea typeface="小塚ゴシック Pr6N L"/>
                <a:cs typeface="小塚ゴシック Pr6N L"/>
              </a:rPr>
              <a:t>(</a:t>
            </a:r>
            <a:r>
              <a:rPr lang="ja-JP" altLang="en-US" sz="1100" dirty="0">
                <a:latin typeface="小塚ゴシック Pr6N L"/>
                <a:ea typeface="小塚ゴシック Pr6N L"/>
                <a:cs typeface="小塚ゴシック Pr6N L"/>
              </a:rPr>
              <a:t>公益財団法人日本道路交通情報センター</a:t>
            </a:r>
            <a:r>
              <a:rPr lang="ja-JP" altLang="en-US" sz="1100" dirty="0" smtClean="0">
                <a:latin typeface="小塚ゴシック Pr6N L"/>
                <a:ea typeface="小塚ゴシック Pr6N L"/>
                <a:cs typeface="小塚ゴシック Pr6N L"/>
              </a:rPr>
              <a:t>）などが</a:t>
            </a:r>
            <a:r>
              <a:rPr lang="ja-JP" altLang="en-US" sz="1100" dirty="0">
                <a:latin typeface="小塚ゴシック Pr6N L"/>
                <a:ea typeface="小塚ゴシック Pr6N L"/>
                <a:cs typeface="小塚ゴシック Pr6N L"/>
              </a:rPr>
              <a:t>提供</a:t>
            </a:r>
            <a:r>
              <a:rPr lang="ja-JP" altLang="en-US" sz="1100" dirty="0" smtClean="0">
                <a:latin typeface="小塚ゴシック Pr6N L"/>
                <a:ea typeface="小塚ゴシック Pr6N L"/>
                <a:cs typeface="小塚ゴシック Pr6N L"/>
              </a:rPr>
              <a:t>する交通規制情報を自社のプローブ</a:t>
            </a:r>
            <a:r>
              <a:rPr lang="ja-JP" altLang="en-US" sz="1100" dirty="0">
                <a:latin typeface="小塚ゴシック Pr6N L"/>
                <a:ea typeface="小塚ゴシック Pr6N L"/>
                <a:cs typeface="小塚ゴシック Pr6N L"/>
              </a:rPr>
              <a:t>情報と</a:t>
            </a:r>
            <a:r>
              <a:rPr lang="ja-JP" altLang="en-US" sz="1100" dirty="0" smtClean="0">
                <a:latin typeface="小塚ゴシック Pr6N L"/>
                <a:ea typeface="小塚ゴシック Pr6N L"/>
                <a:cs typeface="小塚ゴシック Pr6N L"/>
              </a:rPr>
              <a:t>統合し情報提供を行っている。</a:t>
            </a:r>
            <a:endParaRPr lang="ja-JP" altLang="en-US" sz="1100" dirty="0">
              <a:latin typeface="小塚ゴシック Pr6N L"/>
              <a:ea typeface="小塚ゴシック Pr6N L"/>
              <a:cs typeface="小塚ゴシック Pr6N L"/>
            </a:endParaRPr>
          </a:p>
          <a:p>
            <a:endParaRPr lang="en-US" altLang="ja-JP" sz="1100" dirty="0">
              <a:solidFill>
                <a:srgbClr val="118803"/>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r>
              <a:rPr lang="ja-JP" altLang="en-US" sz="1200" dirty="0" smtClean="0">
                <a:solidFill>
                  <a:prstClr val="black"/>
                </a:solidFill>
                <a:latin typeface="小塚ゴシック Pr6N L"/>
                <a:ea typeface="小塚ゴシック Pr6N L"/>
                <a:cs typeface="小塚ゴシック Pr6N L"/>
              </a:rPr>
              <a:t>　</a:t>
            </a:r>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a:p>
            <a:endParaRPr lang="en-US" altLang="ja-JP" sz="1200" dirty="0">
              <a:solidFill>
                <a:prstClr val="black"/>
              </a:solidFill>
              <a:latin typeface="小塚ゴシック Pr6N L"/>
              <a:ea typeface="小塚ゴシック Pr6N L"/>
              <a:cs typeface="小塚ゴシック Pr6N L"/>
            </a:endParaRPr>
          </a:p>
          <a:p>
            <a:endParaRPr lang="en-US" altLang="ja-JP" sz="1200" dirty="0" smtClean="0">
              <a:solidFill>
                <a:prstClr val="black"/>
              </a:solidFill>
              <a:latin typeface="小塚ゴシック Pr6N L"/>
              <a:ea typeface="小塚ゴシック Pr6N L"/>
              <a:cs typeface="小塚ゴシック Pr6N L"/>
            </a:endParaRPr>
          </a:p>
        </p:txBody>
      </p:sp>
      <p:sp>
        <p:nvSpPr>
          <p:cNvPr id="74" name="正方形/長方形 73"/>
          <p:cNvSpPr/>
          <p:nvPr/>
        </p:nvSpPr>
        <p:spPr>
          <a:xfrm>
            <a:off x="63417" y="6184483"/>
            <a:ext cx="5085978" cy="315984"/>
          </a:xfrm>
          <a:prstGeom prst="rect">
            <a:avLst/>
          </a:prstGeom>
        </p:spPr>
        <p:txBody>
          <a:bodyPr wrap="square">
            <a:spAutoFit/>
          </a:bodyPr>
          <a:lstStyle/>
          <a:p>
            <a:pPr>
              <a:lnSpc>
                <a:spcPct val="70000"/>
              </a:lnSpc>
              <a:spcBef>
                <a:spcPts val="400"/>
              </a:spcBef>
            </a:pPr>
            <a:r>
              <a:rPr lang="en-US" altLang="ja-JP" sz="800" dirty="0">
                <a:latin typeface="小塚ゴシック Pr6N M"/>
                <a:ea typeface="Meiryo UI" panose="020B0604030504040204" pitchFamily="50" charset="-128"/>
                <a:cs typeface="Meiryo UI" panose="020B0604030504040204" pitchFamily="50" charset="-128"/>
              </a:rPr>
              <a:t>*1:</a:t>
            </a:r>
            <a:r>
              <a:rPr lang="ja-JP" altLang="en-US" sz="800" dirty="0">
                <a:latin typeface="小塚ゴシック Pr6N M"/>
                <a:ea typeface="Meiryo UI" panose="020B0604030504040204" pitchFamily="50" charset="-128"/>
                <a:cs typeface="Meiryo UI" panose="020B0604030504040204" pitchFamily="50" charset="-128"/>
              </a:rPr>
              <a:t>本田技研工業㈱、パイオニア㈱、トヨタ自動車㈱、日産自動車㈱</a:t>
            </a:r>
            <a:r>
              <a:rPr lang="en-US" altLang="ja-JP" sz="800" dirty="0">
                <a:latin typeface="小塚ゴシック Pr6N M"/>
                <a:ea typeface="Meiryo UI" panose="020B0604030504040204" pitchFamily="50" charset="-128"/>
                <a:cs typeface="Meiryo UI" panose="020B0604030504040204" pitchFamily="50" charset="-128"/>
              </a:rPr>
              <a:t>   </a:t>
            </a:r>
          </a:p>
          <a:p>
            <a:pPr>
              <a:lnSpc>
                <a:spcPct val="70000"/>
              </a:lnSpc>
              <a:spcBef>
                <a:spcPts val="400"/>
              </a:spcBef>
            </a:pPr>
            <a:r>
              <a:rPr lang="en-US" altLang="ja-JP" sz="800" dirty="0" smtClean="0">
                <a:latin typeface="小塚ゴシック Pr6N M"/>
                <a:ea typeface="Meiryo UI" panose="020B0604030504040204" pitchFamily="50" charset="-128"/>
                <a:cs typeface="Meiryo UI" panose="020B0604030504040204" pitchFamily="50" charset="-128"/>
              </a:rPr>
              <a:t>*2:</a:t>
            </a:r>
            <a:r>
              <a:rPr lang="ja-JP" altLang="en-US" sz="800" dirty="0" smtClean="0">
                <a:latin typeface="小塚ゴシック Pr6N M"/>
                <a:ea typeface="Meiryo UI" panose="020B0604030504040204" pitchFamily="50" charset="-128"/>
                <a:cs typeface="Meiryo UI" panose="020B0604030504040204" pitchFamily="50" charset="-128"/>
              </a:rPr>
              <a:t>本田</a:t>
            </a:r>
            <a:r>
              <a:rPr lang="ja-JP" altLang="en-US" sz="800" dirty="0">
                <a:latin typeface="小塚ゴシック Pr6N M"/>
                <a:ea typeface="Meiryo UI" panose="020B0604030504040204" pitchFamily="50" charset="-128"/>
                <a:cs typeface="Meiryo UI" panose="020B0604030504040204" pitchFamily="50" charset="-128"/>
              </a:rPr>
              <a:t>技研</a:t>
            </a:r>
            <a:r>
              <a:rPr lang="ja-JP" altLang="en-US" sz="800" dirty="0" smtClean="0">
                <a:latin typeface="小塚ゴシック Pr6N M"/>
                <a:ea typeface="Meiryo UI" panose="020B0604030504040204" pitchFamily="50" charset="-128"/>
                <a:cs typeface="Meiryo UI" panose="020B0604030504040204" pitchFamily="50" charset="-128"/>
              </a:rPr>
              <a:t>工業㈱、パイオニア</a:t>
            </a:r>
            <a:r>
              <a:rPr lang="ja-JP" altLang="en-US" sz="800" dirty="0">
                <a:latin typeface="小塚ゴシック Pr6N M"/>
                <a:ea typeface="Meiryo UI" panose="020B0604030504040204" pitchFamily="50" charset="-128"/>
                <a:cs typeface="Meiryo UI" panose="020B0604030504040204" pitchFamily="50" charset="-128"/>
              </a:rPr>
              <a:t>㈱</a:t>
            </a:r>
            <a:r>
              <a:rPr lang="ja-JP" altLang="en-US" sz="800" dirty="0" smtClean="0">
                <a:latin typeface="小塚ゴシック Pr6N M"/>
                <a:ea typeface="Meiryo UI" panose="020B0604030504040204" pitchFamily="50" charset="-128"/>
                <a:cs typeface="Meiryo UI" panose="020B0604030504040204" pitchFamily="50" charset="-128"/>
              </a:rPr>
              <a:t>、</a:t>
            </a:r>
            <a:r>
              <a:rPr lang="ja-JP" altLang="en-US" sz="800" dirty="0">
                <a:latin typeface="小塚ゴシック Pr6N M"/>
                <a:ea typeface="Meiryo UI" panose="020B0604030504040204" pitchFamily="50" charset="-128"/>
                <a:cs typeface="Meiryo UI" panose="020B0604030504040204" pitchFamily="50" charset="-128"/>
              </a:rPr>
              <a:t>トヨタ</a:t>
            </a:r>
            <a:r>
              <a:rPr lang="ja-JP" altLang="en-US" sz="800" dirty="0" smtClean="0">
                <a:latin typeface="小塚ゴシック Pr6N M"/>
                <a:ea typeface="Meiryo UI" panose="020B0604030504040204" pitchFamily="50" charset="-128"/>
                <a:cs typeface="Meiryo UI" panose="020B0604030504040204" pitchFamily="50" charset="-128"/>
              </a:rPr>
              <a:t>自動車</a:t>
            </a:r>
            <a:r>
              <a:rPr lang="ja-JP" altLang="en-US" sz="800" dirty="0">
                <a:latin typeface="小塚ゴシック Pr6N M"/>
                <a:ea typeface="Meiryo UI" panose="020B0604030504040204" pitchFamily="50" charset="-128"/>
                <a:cs typeface="Meiryo UI" panose="020B0604030504040204" pitchFamily="50" charset="-128"/>
              </a:rPr>
              <a:t>㈱</a:t>
            </a:r>
            <a:r>
              <a:rPr lang="ja-JP" altLang="en-US" sz="800" dirty="0" smtClean="0">
                <a:latin typeface="小塚ゴシック Pr6N M"/>
                <a:ea typeface="Meiryo UI" panose="020B0604030504040204" pitchFamily="50" charset="-128"/>
                <a:cs typeface="Meiryo UI" panose="020B0604030504040204" pitchFamily="50" charset="-128"/>
              </a:rPr>
              <a:t>、</a:t>
            </a:r>
            <a:r>
              <a:rPr lang="ja-JP" altLang="en-US" sz="800" dirty="0">
                <a:latin typeface="小塚ゴシック Pr6N M"/>
                <a:ea typeface="Meiryo UI" panose="020B0604030504040204" pitchFamily="50" charset="-128"/>
                <a:cs typeface="Meiryo UI" panose="020B0604030504040204" pitchFamily="50" charset="-128"/>
              </a:rPr>
              <a:t>日産</a:t>
            </a:r>
            <a:r>
              <a:rPr lang="ja-JP" altLang="en-US" sz="800" dirty="0" smtClean="0">
                <a:latin typeface="小塚ゴシック Pr6N M"/>
                <a:ea typeface="Meiryo UI" panose="020B0604030504040204" pitchFamily="50" charset="-128"/>
                <a:cs typeface="Meiryo UI" panose="020B0604030504040204" pitchFamily="50" charset="-128"/>
              </a:rPr>
              <a:t>自動車</a:t>
            </a:r>
            <a:r>
              <a:rPr lang="ja-JP" altLang="en-US" sz="800" dirty="0">
                <a:latin typeface="小塚ゴシック Pr6N M"/>
                <a:ea typeface="Meiryo UI" panose="020B0604030504040204" pitchFamily="50" charset="-128"/>
                <a:cs typeface="Meiryo UI" panose="020B0604030504040204" pitchFamily="50" charset="-128"/>
              </a:rPr>
              <a:t>㈱</a:t>
            </a:r>
            <a:r>
              <a:rPr lang="ja-JP" altLang="en-US" sz="800" dirty="0" smtClean="0">
                <a:latin typeface="小塚ゴシック Pr6N M"/>
                <a:ea typeface="Meiryo UI" panose="020B0604030504040204" pitchFamily="50" charset="-128"/>
                <a:cs typeface="Meiryo UI" panose="020B0604030504040204" pitchFamily="50" charset="-128"/>
              </a:rPr>
              <a:t>、富士通</a:t>
            </a:r>
            <a:r>
              <a:rPr lang="ja-JP" altLang="en-US" sz="800" dirty="0">
                <a:latin typeface="小塚ゴシック Pr6N M"/>
                <a:ea typeface="Meiryo UI" panose="020B0604030504040204" pitchFamily="50" charset="-128"/>
                <a:cs typeface="Meiryo UI" panose="020B0604030504040204" pitchFamily="50" charset="-128"/>
              </a:rPr>
              <a:t>㈱</a:t>
            </a:r>
            <a:r>
              <a:rPr lang="ja-JP" altLang="en-US" sz="800" dirty="0" smtClean="0">
                <a:latin typeface="小塚ゴシック Pr6N M"/>
                <a:ea typeface="Meiryo UI" panose="020B0604030504040204" pitchFamily="50" charset="-128"/>
                <a:cs typeface="Meiryo UI" panose="020B0604030504040204" pitchFamily="50" charset="-128"/>
              </a:rPr>
              <a:t>、</a:t>
            </a:r>
            <a:r>
              <a:rPr lang="ja-JP" altLang="en-US" sz="800" dirty="0">
                <a:latin typeface="小塚ゴシック Pr6N M"/>
                <a:ea typeface="Meiryo UI" panose="020B0604030504040204" pitchFamily="50" charset="-128"/>
                <a:cs typeface="Meiryo UI" panose="020B0604030504040204" pitchFamily="50" charset="-128"/>
              </a:rPr>
              <a:t>いすゞ</a:t>
            </a:r>
            <a:r>
              <a:rPr lang="ja-JP" altLang="en-US" sz="800" dirty="0" smtClean="0">
                <a:latin typeface="小塚ゴシック Pr6N M"/>
                <a:ea typeface="Meiryo UI" panose="020B0604030504040204" pitchFamily="50" charset="-128"/>
                <a:cs typeface="Meiryo UI" panose="020B0604030504040204" pitchFamily="50" charset="-128"/>
              </a:rPr>
              <a:t>自動車</a:t>
            </a:r>
            <a:r>
              <a:rPr lang="ja-JP" altLang="en-US" sz="800" dirty="0">
                <a:latin typeface="小塚ゴシック Pr6N M"/>
                <a:ea typeface="Meiryo UI" panose="020B0604030504040204" pitchFamily="50" charset="-128"/>
                <a:cs typeface="Meiryo UI" panose="020B0604030504040204" pitchFamily="50" charset="-128"/>
              </a:rPr>
              <a:t>㈱</a:t>
            </a:r>
            <a:r>
              <a:rPr lang="ja-JP" altLang="en-US" sz="800" dirty="0" smtClean="0">
                <a:latin typeface="小塚ゴシック Pr6N M"/>
                <a:ea typeface="Meiryo UI" panose="020B0604030504040204" pitchFamily="50" charset="-128"/>
                <a:cs typeface="Meiryo UI" panose="020B0604030504040204" pitchFamily="50" charset="-128"/>
              </a:rPr>
              <a:t>、</a:t>
            </a:r>
            <a:r>
              <a:rPr lang="ja-JP" altLang="en-US" sz="800" dirty="0">
                <a:latin typeface="小塚ゴシック Pr6N M"/>
                <a:ea typeface="Meiryo UI" panose="020B0604030504040204" pitchFamily="50" charset="-128"/>
                <a:cs typeface="Meiryo UI" panose="020B0604030504040204" pitchFamily="50" charset="-128"/>
              </a:rPr>
              <a:t>ＵＤ</a:t>
            </a:r>
            <a:r>
              <a:rPr lang="ja-JP" altLang="en-US" sz="800" dirty="0" smtClean="0">
                <a:latin typeface="小塚ゴシック Pr6N M"/>
                <a:ea typeface="Meiryo UI" panose="020B0604030504040204" pitchFamily="50" charset="-128"/>
                <a:cs typeface="Meiryo UI" panose="020B0604030504040204" pitchFamily="50" charset="-128"/>
              </a:rPr>
              <a:t>トラックス㈱</a:t>
            </a:r>
          </a:p>
        </p:txBody>
      </p:sp>
      <p:sp>
        <p:nvSpPr>
          <p:cNvPr id="81" name="正方形/長方形 80"/>
          <p:cNvSpPr/>
          <p:nvPr/>
        </p:nvSpPr>
        <p:spPr>
          <a:xfrm>
            <a:off x="111042" y="1824039"/>
            <a:ext cx="4847249" cy="4655867"/>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100" dirty="0">
              <a:solidFill>
                <a:prstClr val="black"/>
              </a:solidFill>
              <a:latin typeface="小塚ゴシック Pr6N L"/>
              <a:ea typeface="小塚ゴシック Pr6N L"/>
              <a:cs typeface="小塚ゴシック Pr6N L"/>
            </a:endParaRPr>
          </a:p>
        </p:txBody>
      </p:sp>
      <p:pic>
        <p:nvPicPr>
          <p:cNvPr id="5" name="図 4" descr="アイディア.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3296" y="1292394"/>
            <a:ext cx="643434" cy="643434"/>
          </a:xfrm>
          <a:prstGeom prst="rect">
            <a:avLst/>
          </a:prstGeom>
        </p:spPr>
      </p:pic>
    </p:spTree>
    <p:extLst>
      <p:ext uri="{BB962C8B-B14F-4D97-AF65-F5344CB8AC3E}">
        <p14:creationId xmlns:p14="http://schemas.microsoft.com/office/powerpoint/2010/main" val="1667666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521</Words>
  <Application>Microsoft Office PowerPoint</Application>
  <PresentationFormat>A4 210 x 297 mm</PresentationFormat>
  <Paragraphs>102</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Meiryo UI</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道路通行実績マップ</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2018-02-21T08:16:58Z</dcterms:created>
  <dcterms:modified xsi:type="dcterms:W3CDTF">2018-02-21T08:17:02Z</dcterms:modified>
</cp:coreProperties>
</file>