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60" r:id="rId2"/>
    <p:sldId id="256" r:id="rId3"/>
  </p:sldIdLst>
  <p:sldSz cx="9906000" cy="6858000" type="A4"/>
  <p:notesSz cx="6807200" cy="9939338"/>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18803"/>
    <a:srgbClr val="BDFFC9"/>
    <a:srgbClr val="1DDF06"/>
    <a:srgbClr val="1EE65B"/>
    <a:srgbClr val="1BD41E"/>
    <a:srgbClr val="AFFFBD"/>
    <a:srgbClr val="1CCC3F"/>
    <a:srgbClr val="49C85B"/>
    <a:srgbClr val="1CB900"/>
    <a:srgbClr val="00D86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86" autoAdjust="0"/>
    <p:restoredTop sz="99359" autoAdjust="0"/>
  </p:normalViewPr>
  <p:slideViewPr>
    <p:cSldViewPr snapToGrid="0" snapToObjects="1">
      <p:cViewPr varScale="1">
        <p:scale>
          <a:sx n="72" d="100"/>
          <a:sy n="72" d="100"/>
        </p:scale>
        <p:origin x="1128" y="66"/>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file://localhost/Users/meg/Desktop/%E7%89%B9%E7%A0%94/%E7%89%B9%E7%A0%94OD/%E3%82%A2%E3%82%A4%E3%82%B3%E3%83%B3/%E3%83%8F%E3%83%86%E3%83%8A.png" TargetMode="External"/><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file://localhost/Users/meg/Desktop/%E7%89%B9%E7%A0%94/%E7%89%B9%E7%A0%94OD/%E3%82%A2%E3%82%A4%E3%82%B3%E3%83%B3/%E3%81%B2%E3%82%89%E3%82%81%E3%81%8D.png"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角丸四角形 79"/>
          <p:cNvSpPr/>
          <p:nvPr/>
        </p:nvSpPr>
        <p:spPr>
          <a:xfrm>
            <a:off x="5052210" y="4549425"/>
            <a:ext cx="4743817" cy="1864775"/>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2" name="片側の 2 つの角を丸めた四角形 31"/>
          <p:cNvSpPr/>
          <p:nvPr/>
        </p:nvSpPr>
        <p:spPr>
          <a:xfrm>
            <a:off x="5052210" y="4549425"/>
            <a:ext cx="4743817" cy="503242"/>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54" name="正方形/長方形 53"/>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15"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500" dirty="0">
                <a:solidFill>
                  <a:srgbClr val="308007"/>
                </a:solidFill>
                <a:latin typeface="小塚ゴシック Pr6N R"/>
                <a:ea typeface="小塚ゴシック Pr6N R"/>
                <a:cs typeface="小塚ゴシック Pr6N R"/>
              </a:rPr>
              <a:t>日本の地方自治体で初めて地理空間（</a:t>
            </a:r>
            <a:r>
              <a:rPr lang="en-US" altLang="ja-JP" sz="1500" dirty="0">
                <a:solidFill>
                  <a:srgbClr val="308007"/>
                </a:solidFill>
                <a:latin typeface="小塚ゴシック Pr6N R"/>
                <a:ea typeface="小塚ゴシック Pr6N R"/>
                <a:cs typeface="小塚ゴシック Pr6N R"/>
              </a:rPr>
              <a:t>GIS</a:t>
            </a:r>
            <a:r>
              <a:rPr lang="ja-JP" altLang="en-US" sz="1500" dirty="0">
                <a:solidFill>
                  <a:srgbClr val="308007"/>
                </a:solidFill>
                <a:latin typeface="小塚ゴシック Pr6N R"/>
                <a:ea typeface="小塚ゴシック Pr6N R"/>
                <a:cs typeface="小塚ゴシック Pr6N R"/>
              </a:rPr>
              <a:t>）情報をオープンデータとして公開した室蘭市では、</a:t>
            </a:r>
            <a:endParaRPr lang="en-US" altLang="ja-JP" sz="1500" dirty="0">
              <a:solidFill>
                <a:srgbClr val="308007"/>
              </a:solidFill>
              <a:latin typeface="小塚ゴシック Pr6N R"/>
              <a:ea typeface="小塚ゴシック Pr6N R"/>
              <a:cs typeface="小塚ゴシック Pr6N R"/>
            </a:endParaRPr>
          </a:p>
          <a:p>
            <a:pPr algn="l"/>
            <a:r>
              <a:rPr lang="ja-JP" altLang="en-US" sz="1500" dirty="0">
                <a:solidFill>
                  <a:srgbClr val="308007"/>
                </a:solidFill>
                <a:latin typeface="小塚ゴシック Pr6N R"/>
                <a:ea typeface="小塚ゴシック Pr6N R"/>
                <a:cs typeface="小塚ゴシック Pr6N R"/>
              </a:rPr>
              <a:t>防災教育教材や民間の測量事業など様々な利活用例が生まれています。</a:t>
            </a:r>
            <a:r>
              <a:rPr lang="en-US" altLang="ja-JP" sz="1500" dirty="0">
                <a:solidFill>
                  <a:srgbClr val="118803"/>
                </a:solidFill>
                <a:latin typeface="小塚ゴシック Pr6N R"/>
                <a:ea typeface="小塚ゴシック Pr6N R"/>
                <a:cs typeface="小塚ゴシック Pr6N R"/>
              </a:rPr>
              <a:t>(2013</a:t>
            </a:r>
            <a:r>
              <a:rPr lang="ja-JP" altLang="en-US" sz="1500" dirty="0">
                <a:solidFill>
                  <a:srgbClr val="118803"/>
                </a:solidFill>
                <a:latin typeface="小塚ゴシック Pr6N R"/>
                <a:ea typeface="小塚ゴシック Pr6N R"/>
                <a:cs typeface="小塚ゴシック Pr6N R"/>
              </a:rPr>
              <a:t>年</a:t>
            </a:r>
            <a:r>
              <a:rPr lang="en-US" altLang="ja-JP" sz="1500" dirty="0">
                <a:solidFill>
                  <a:srgbClr val="118803"/>
                </a:solidFill>
                <a:latin typeface="小塚ゴシック Pr6N R"/>
                <a:ea typeface="小塚ゴシック Pr6N R"/>
                <a:cs typeface="小塚ゴシック Pr6N R"/>
              </a:rPr>
              <a:t>8</a:t>
            </a:r>
            <a:r>
              <a:rPr lang="ja-JP" altLang="en-US" sz="1500" dirty="0">
                <a:solidFill>
                  <a:srgbClr val="118803"/>
                </a:solidFill>
                <a:latin typeface="小塚ゴシック Pr6N R"/>
                <a:ea typeface="小塚ゴシック Pr6N R"/>
                <a:cs typeface="小塚ゴシック Pr6N R"/>
              </a:rPr>
              <a:t>月サービス開始</a:t>
            </a:r>
            <a:r>
              <a:rPr lang="en-US" altLang="ja-JP" sz="1500" dirty="0">
                <a:solidFill>
                  <a:srgbClr val="118803"/>
                </a:solidFill>
                <a:latin typeface="小塚ゴシック Pr6N R"/>
                <a:ea typeface="小塚ゴシック Pr6N R"/>
                <a:cs typeface="小塚ゴシック Pr6N R"/>
              </a:rPr>
              <a:t>)</a:t>
            </a:r>
          </a:p>
        </p:txBody>
      </p:sp>
      <p:sp>
        <p:nvSpPr>
          <p:cNvPr id="45" name="下矢印 44"/>
          <p:cNvSpPr/>
          <p:nvPr/>
        </p:nvSpPr>
        <p:spPr>
          <a:xfrm>
            <a:off x="7270969" y="4211662"/>
            <a:ext cx="302462" cy="317426"/>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58" name="直線コネクタ 57"/>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a:off x="-348" y="2077445"/>
            <a:ext cx="9911640"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grpSp>
        <p:nvGrpSpPr>
          <p:cNvPr id="14" name="図形グループ 13"/>
          <p:cNvGrpSpPr/>
          <p:nvPr/>
        </p:nvGrpSpPr>
        <p:grpSpPr>
          <a:xfrm>
            <a:off x="6255233" y="250008"/>
            <a:ext cx="752743" cy="752743"/>
            <a:chOff x="6255233" y="281179"/>
            <a:chExt cx="752743" cy="752743"/>
          </a:xfrm>
          <a:noFill/>
        </p:grpSpPr>
        <p:sp>
          <p:nvSpPr>
            <p:cNvPr id="11" name="角丸四角形 10"/>
            <p:cNvSpPr/>
            <p:nvPr/>
          </p:nvSpPr>
          <p:spPr>
            <a:xfrm>
              <a:off x="6255233" y="281179"/>
              <a:ext cx="752743" cy="752743"/>
            </a:xfrm>
            <a:prstGeom prst="roundRect">
              <a:avLst/>
            </a:prstGeom>
            <a:grpFill/>
            <a:ln w="38100">
              <a:solidFill>
                <a:srgbClr val="BDF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308439" y="334385"/>
              <a:ext cx="646331" cy="646331"/>
            </a:xfrm>
            <a:prstGeom prst="rect">
              <a:avLst/>
            </a:prstGeom>
            <a:grpFill/>
            <a:ln>
              <a:noFill/>
            </a:ln>
          </p:spPr>
          <p:txBody>
            <a:bodyPr wrap="none" rtlCol="0">
              <a:spAutoFit/>
            </a:bodyPr>
            <a:lstStyle/>
            <a:p>
              <a:r>
                <a:rPr kumimoji="1" lang="ja-JP" altLang="en-US" dirty="0">
                  <a:solidFill>
                    <a:srgbClr val="BDFFC9"/>
                  </a:solidFill>
                  <a:latin typeface="小塚ゴシック Pr6N M"/>
                  <a:ea typeface="小塚ゴシック Pr6N M"/>
                  <a:cs typeface="小塚ゴシック Pr6N M"/>
                </a:rPr>
                <a:t>防災</a:t>
              </a:r>
              <a:endParaRPr kumimoji="1" lang="en-US" altLang="ja-JP" dirty="0">
                <a:solidFill>
                  <a:srgbClr val="BDFFC9"/>
                </a:solidFill>
                <a:latin typeface="小塚ゴシック Pr6N M"/>
                <a:ea typeface="小塚ゴシック Pr6N M"/>
                <a:cs typeface="小塚ゴシック Pr6N M"/>
              </a:endParaRPr>
            </a:p>
            <a:p>
              <a:r>
                <a:rPr lang="ja-JP" altLang="en-US" dirty="0">
                  <a:solidFill>
                    <a:srgbClr val="BDFFC9"/>
                  </a:solidFill>
                  <a:latin typeface="小塚ゴシック Pr6N M"/>
                  <a:ea typeface="小塚ゴシック Pr6N M"/>
                  <a:cs typeface="小塚ゴシック Pr6N M"/>
                </a:rPr>
                <a:t>減災</a:t>
              </a:r>
              <a:endParaRPr kumimoji="1" lang="ja-JP" altLang="en-US" dirty="0">
                <a:solidFill>
                  <a:srgbClr val="BDFFC9"/>
                </a:solidFill>
                <a:latin typeface="小塚ゴシック Pr6N M"/>
                <a:ea typeface="小塚ゴシック Pr6N M"/>
                <a:cs typeface="小塚ゴシック Pr6N M"/>
              </a:endParaRPr>
            </a:p>
          </p:txBody>
        </p:sp>
      </p:grpSp>
      <p:grpSp>
        <p:nvGrpSpPr>
          <p:cNvPr id="16" name="図形グループ 15"/>
          <p:cNvGrpSpPr/>
          <p:nvPr/>
        </p:nvGrpSpPr>
        <p:grpSpPr>
          <a:xfrm>
            <a:off x="8089329" y="250008"/>
            <a:ext cx="752743" cy="752743"/>
            <a:chOff x="8060984" y="281179"/>
            <a:chExt cx="752743" cy="752743"/>
          </a:xfrm>
          <a:noFill/>
        </p:grpSpPr>
        <p:sp>
          <p:nvSpPr>
            <p:cNvPr id="65" name="角丸四角形 64"/>
            <p:cNvSpPr/>
            <p:nvPr/>
          </p:nvSpPr>
          <p:spPr>
            <a:xfrm>
              <a:off x="8060984" y="281179"/>
              <a:ext cx="752743" cy="752743"/>
            </a:xfrm>
            <a:prstGeom prst="roundRect">
              <a:avLst/>
            </a:prstGeom>
            <a:grpFill/>
            <a:ln w="38100">
              <a:solidFill>
                <a:srgbClr val="BDF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6" name="テキスト ボックス 65"/>
            <p:cNvSpPr txBox="1"/>
            <p:nvPr/>
          </p:nvSpPr>
          <p:spPr>
            <a:xfrm>
              <a:off x="8114190" y="334385"/>
              <a:ext cx="646331" cy="646331"/>
            </a:xfrm>
            <a:prstGeom prst="rect">
              <a:avLst/>
            </a:prstGeom>
            <a:grpFill/>
            <a:ln>
              <a:noFill/>
            </a:ln>
          </p:spPr>
          <p:txBody>
            <a:bodyPr wrap="none" rtlCol="0">
              <a:spAutoFit/>
            </a:bodyPr>
            <a:lstStyle/>
            <a:p>
              <a:r>
                <a:rPr lang="ja-JP" altLang="en-US" dirty="0">
                  <a:solidFill>
                    <a:srgbClr val="BDFFC9"/>
                  </a:solidFill>
                  <a:latin typeface="小塚ゴシック Pr6N M"/>
                  <a:ea typeface="小塚ゴシック Pr6N M"/>
                  <a:cs typeface="小塚ゴシック Pr6N M"/>
                </a:rPr>
                <a:t>産業</a:t>
              </a:r>
              <a:endParaRPr lang="en-US" altLang="ja-JP" dirty="0">
                <a:solidFill>
                  <a:srgbClr val="BDFFC9"/>
                </a:solidFill>
                <a:latin typeface="小塚ゴシック Pr6N M"/>
                <a:ea typeface="小塚ゴシック Pr6N M"/>
                <a:cs typeface="小塚ゴシック Pr6N M"/>
              </a:endParaRPr>
            </a:p>
            <a:p>
              <a:r>
                <a:rPr lang="ja-JP" altLang="en-US" dirty="0">
                  <a:solidFill>
                    <a:srgbClr val="BDFFC9"/>
                  </a:solidFill>
                  <a:latin typeface="小塚ゴシック Pr6N M"/>
                  <a:ea typeface="小塚ゴシック Pr6N M"/>
                  <a:cs typeface="小塚ゴシック Pr6N M"/>
                </a:rPr>
                <a:t>創出</a:t>
              </a:r>
              <a:endParaRPr kumimoji="1" lang="en-US" altLang="ja-JP" dirty="0">
                <a:solidFill>
                  <a:srgbClr val="BDFFC9"/>
                </a:solidFill>
                <a:latin typeface="小塚ゴシック Pr6N M"/>
                <a:ea typeface="小塚ゴシック Pr6N M"/>
                <a:cs typeface="小塚ゴシック Pr6N M"/>
              </a:endParaRPr>
            </a:p>
          </p:txBody>
        </p:sp>
      </p:grpSp>
      <p:grpSp>
        <p:nvGrpSpPr>
          <p:cNvPr id="19" name="図形グループ 18"/>
          <p:cNvGrpSpPr/>
          <p:nvPr/>
        </p:nvGrpSpPr>
        <p:grpSpPr>
          <a:xfrm>
            <a:off x="7172281" y="250008"/>
            <a:ext cx="752743" cy="752743"/>
            <a:chOff x="7154801" y="281179"/>
            <a:chExt cx="752743" cy="752743"/>
          </a:xfrm>
        </p:grpSpPr>
        <p:sp>
          <p:nvSpPr>
            <p:cNvPr id="67" name="角丸四角形 66"/>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7208007" y="334385"/>
              <a:ext cx="646331" cy="646331"/>
            </a:xfrm>
            <a:prstGeom prst="rect">
              <a:avLst/>
            </a:prstGeom>
            <a:noFill/>
          </p:spPr>
          <p:txBody>
            <a:bodyPr wrap="none" rtlCol="0">
              <a:spAutoFit/>
            </a:bodyPr>
            <a:lstStyle/>
            <a:p>
              <a:r>
                <a:rPr lang="ja-JP" altLang="en-US" dirty="0">
                  <a:solidFill>
                    <a:srgbClr val="CCFFCC"/>
                  </a:solidFill>
                  <a:latin typeface="小塚ゴシック Pr6N M"/>
                  <a:ea typeface="小塚ゴシック Pr6N M"/>
                  <a:cs typeface="小塚ゴシック Pr6N M"/>
                </a:rPr>
                <a:t>少子</a:t>
              </a:r>
              <a:endParaRPr lang="en-US" altLang="ja-JP" dirty="0">
                <a:solidFill>
                  <a:srgbClr val="CCFFCC"/>
                </a:solidFill>
                <a:latin typeface="小塚ゴシック Pr6N M"/>
                <a:ea typeface="小塚ゴシック Pr6N M"/>
                <a:cs typeface="小塚ゴシック Pr6N M"/>
              </a:endParaRPr>
            </a:p>
            <a:p>
              <a:r>
                <a:rPr lang="ja-JP" altLang="en-US" dirty="0">
                  <a:solidFill>
                    <a:srgbClr val="CCFFCC"/>
                  </a:solidFill>
                  <a:latin typeface="小塚ゴシック Pr6N M"/>
                  <a:ea typeface="小塚ゴシック Pr6N M"/>
                  <a:cs typeface="小塚ゴシック Pr6N M"/>
                </a:rPr>
                <a:t>高齢</a:t>
              </a:r>
              <a:endParaRPr lang="en-US" altLang="ja-JP" dirty="0">
                <a:solidFill>
                  <a:srgbClr val="CCFFCC"/>
                </a:solidFill>
                <a:latin typeface="小塚ゴシック Pr6N M"/>
                <a:ea typeface="小塚ゴシック Pr6N M"/>
                <a:cs typeface="小塚ゴシック Pr6N M"/>
              </a:endParaRPr>
            </a:p>
          </p:txBody>
        </p:sp>
      </p:grpSp>
      <p:sp>
        <p:nvSpPr>
          <p:cNvPr id="77" name="角丸四角形 76"/>
          <p:cNvSpPr/>
          <p:nvPr/>
        </p:nvSpPr>
        <p:spPr>
          <a:xfrm>
            <a:off x="9006672" y="250008"/>
            <a:ext cx="752743" cy="752743"/>
          </a:xfrm>
          <a:prstGeom prst="roundRect">
            <a:avLst/>
          </a:prstGeom>
          <a:solidFill>
            <a:srgbClr val="FFFFFF"/>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6" name="テキスト ボックス 75"/>
          <p:cNvSpPr txBox="1"/>
          <p:nvPr/>
        </p:nvSpPr>
        <p:spPr>
          <a:xfrm>
            <a:off x="9059584" y="259585"/>
            <a:ext cx="684803" cy="738664"/>
          </a:xfrm>
          <a:prstGeom prst="rect">
            <a:avLst/>
          </a:prstGeom>
          <a:noFill/>
        </p:spPr>
        <p:txBody>
          <a:bodyPr wrap="none" rtlCol="0">
            <a:spAutoFit/>
          </a:bodyPr>
          <a:lstStyle/>
          <a:p>
            <a:r>
              <a:rPr lang="ja-JP" altLang="en-US" sz="1400" dirty="0">
                <a:solidFill>
                  <a:srgbClr val="1DDF06"/>
                </a:solidFill>
                <a:latin typeface="小塚ゴシック Pr6N M"/>
                <a:ea typeface="小塚ゴシック Pr6N M"/>
                <a:cs typeface="小塚ゴシック Pr6N M"/>
              </a:rPr>
              <a:t>防犯</a:t>
            </a:r>
            <a:endParaRPr lang="en-US" altLang="ja-JP" sz="1400" dirty="0">
              <a:solidFill>
                <a:srgbClr val="1DDF06"/>
              </a:solidFill>
              <a:latin typeface="小塚ゴシック Pr6N M"/>
              <a:ea typeface="小塚ゴシック Pr6N M"/>
              <a:cs typeface="小塚ゴシック Pr6N M"/>
            </a:endParaRPr>
          </a:p>
          <a:p>
            <a:r>
              <a:rPr lang="ja-JP" altLang="en-US" sz="1400" dirty="0">
                <a:solidFill>
                  <a:srgbClr val="1DDF06"/>
                </a:solidFill>
                <a:latin typeface="小塚ゴシック Pr6N M"/>
                <a:ea typeface="小塚ゴシック Pr6N M"/>
                <a:cs typeface="小塚ゴシック Pr6N M"/>
              </a:rPr>
              <a:t>医療</a:t>
            </a:r>
            <a:endParaRPr lang="en-US" altLang="ja-JP" sz="1400" dirty="0">
              <a:solidFill>
                <a:srgbClr val="1DDF06"/>
              </a:solidFill>
              <a:latin typeface="小塚ゴシック Pr6N M"/>
              <a:ea typeface="小塚ゴシック Pr6N M"/>
              <a:cs typeface="小塚ゴシック Pr6N M"/>
            </a:endParaRPr>
          </a:p>
          <a:p>
            <a:r>
              <a:rPr lang="ja-JP" altLang="en-US" sz="1400" dirty="0">
                <a:solidFill>
                  <a:srgbClr val="1DDF06"/>
                </a:solidFill>
                <a:latin typeface="小塚ゴシック Pr6N M"/>
                <a:ea typeface="小塚ゴシック Pr6N M"/>
                <a:cs typeface="小塚ゴシック Pr6N M"/>
              </a:rPr>
              <a:t>教育</a:t>
            </a:r>
            <a:r>
              <a:rPr lang="ja-JP" altLang="en-US" sz="1000" dirty="0">
                <a:solidFill>
                  <a:srgbClr val="1DDF06"/>
                </a:solidFill>
                <a:latin typeface="小塚ゴシック Pr6N M"/>
                <a:ea typeface="小塚ゴシック Pr6N M"/>
                <a:cs typeface="小塚ゴシック Pr6N M"/>
              </a:rPr>
              <a:t>等</a:t>
            </a:r>
            <a:endParaRPr lang="en-US" altLang="ja-JP" dirty="0">
              <a:solidFill>
                <a:srgbClr val="1DDF06"/>
              </a:solidFill>
              <a:latin typeface="小塚ゴシック Pr6N M"/>
              <a:ea typeface="小塚ゴシック Pr6N M"/>
              <a:cs typeface="小塚ゴシック Pr6N M"/>
            </a:endParaRPr>
          </a:p>
        </p:txBody>
      </p:sp>
      <p:pic>
        <p:nvPicPr>
          <p:cNvPr id="24" name="ハテナ.png" descr="/Users/meg/Desktop/特研/特研OD/アイコン/ハテナ.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8973132" y="2955854"/>
            <a:ext cx="915309" cy="915309"/>
          </a:xfrm>
          <a:prstGeom prst="rect">
            <a:avLst/>
          </a:prstGeom>
        </p:spPr>
      </p:pic>
      <p:sp>
        <p:nvSpPr>
          <p:cNvPr id="26" name="テキスト ボックス 25"/>
          <p:cNvSpPr txBox="1"/>
          <p:nvPr/>
        </p:nvSpPr>
        <p:spPr>
          <a:xfrm>
            <a:off x="5166303" y="2163325"/>
            <a:ext cx="4420430" cy="369332"/>
          </a:xfrm>
          <a:prstGeom prst="rect">
            <a:avLst/>
          </a:prstGeom>
          <a:noFill/>
        </p:spPr>
        <p:txBody>
          <a:bodyPr wrap="none" rtlCol="0">
            <a:spAutoFit/>
          </a:bodyPr>
          <a:lstStyle/>
          <a:p>
            <a:r>
              <a:rPr lang="en-US" altLang="en-US" sz="1400" dirty="0">
                <a:solidFill>
                  <a:srgbClr val="308007"/>
                </a:solidFill>
                <a:latin typeface="小塚ゴシック Pr6N M"/>
                <a:ea typeface="小塚ゴシック Pr6N M"/>
                <a:cs typeface="小塚ゴシック Pr6N M"/>
              </a:rPr>
              <a:t>GIS</a:t>
            </a:r>
            <a:r>
              <a:rPr lang="ja-JP" altLang="en-US" sz="1400" dirty="0">
                <a:solidFill>
                  <a:srgbClr val="308007"/>
                </a:solidFill>
                <a:latin typeface="小塚ゴシック Pr6N M"/>
                <a:ea typeface="小塚ゴシック Pr6N M"/>
                <a:cs typeface="小塚ゴシック Pr6N M"/>
              </a:rPr>
              <a:t>情報の（一部）</a:t>
            </a:r>
            <a:r>
              <a:rPr lang="en-US" altLang="en-US" sz="1400" dirty="0">
                <a:solidFill>
                  <a:srgbClr val="308007"/>
                </a:solidFill>
                <a:latin typeface="小塚ゴシック Pr6N M"/>
                <a:ea typeface="小塚ゴシック Pr6N M"/>
                <a:cs typeface="小塚ゴシック Pr6N M"/>
              </a:rPr>
              <a:t>オープンデータ化</a:t>
            </a:r>
            <a:r>
              <a:rPr kumimoji="1" lang="en-US" altLang="ja-JP" dirty="0">
                <a:solidFill>
                  <a:srgbClr val="308007"/>
                </a:solidFill>
                <a:latin typeface="小塚ゴシック Pr6N M"/>
                <a:ea typeface="小塚ゴシック Pr6N M"/>
                <a:cs typeface="小塚ゴシック Pr6N M"/>
              </a:rPr>
              <a:t> </a:t>
            </a:r>
            <a:r>
              <a:rPr kumimoji="1" lang="ja-JP" altLang="en-US" sz="1600" dirty="0">
                <a:solidFill>
                  <a:srgbClr val="308007"/>
                </a:solidFill>
                <a:latin typeface="小塚ゴシック Pr6N M"/>
                <a:ea typeface="小塚ゴシック Pr6N M"/>
                <a:cs typeface="小塚ゴシック Pr6N M"/>
              </a:rPr>
              <a:t>の</a:t>
            </a:r>
            <a:r>
              <a:rPr kumimoji="1" lang="en-US" altLang="ja-JP" dirty="0">
                <a:solidFill>
                  <a:srgbClr val="308007"/>
                </a:solidFill>
                <a:latin typeface="小塚ゴシック Pr6N M"/>
                <a:ea typeface="小塚ゴシック Pr6N M"/>
                <a:cs typeface="小塚ゴシック Pr6N M"/>
              </a:rPr>
              <a:t> </a:t>
            </a:r>
            <a:r>
              <a:rPr kumimoji="1" lang="ja-JP" altLang="en-US" dirty="0">
                <a:solidFill>
                  <a:srgbClr val="308007"/>
                </a:solidFill>
                <a:latin typeface="小塚ゴシック Pr6N M"/>
                <a:ea typeface="小塚ゴシック Pr6N M"/>
                <a:cs typeface="小塚ゴシック Pr6N M"/>
              </a:rPr>
              <a:t>キッカケ</a:t>
            </a:r>
          </a:p>
        </p:txBody>
      </p:sp>
      <p:sp>
        <p:nvSpPr>
          <p:cNvPr id="78" name="テキスト ボックス 77"/>
          <p:cNvSpPr txBox="1"/>
          <p:nvPr/>
        </p:nvSpPr>
        <p:spPr>
          <a:xfrm>
            <a:off x="5069983" y="2437531"/>
            <a:ext cx="4535462" cy="1569660"/>
          </a:xfrm>
          <a:prstGeom prst="rect">
            <a:avLst/>
          </a:prstGeom>
          <a:noFill/>
        </p:spPr>
        <p:txBody>
          <a:bodyPr wrap="squar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室蘭市は平成</a:t>
            </a:r>
            <a:r>
              <a:rPr lang="en-US" altLang="ja-JP" sz="1200" dirty="0">
                <a:latin typeface="小塚ゴシック Pr6N L"/>
                <a:ea typeface="小塚ゴシック Pr6N L"/>
                <a:cs typeface="小塚ゴシック Pr6N L"/>
              </a:rPr>
              <a:t>24</a:t>
            </a:r>
            <a:r>
              <a:rPr lang="ja-JP" altLang="en-US" sz="1200" dirty="0">
                <a:latin typeface="小塚ゴシック Pr6N L"/>
                <a:ea typeface="小塚ゴシック Pr6N L"/>
                <a:cs typeface="小塚ゴシック Pr6N L"/>
              </a:rPr>
              <a:t>年度に全庁型統合</a:t>
            </a:r>
            <a:r>
              <a:rPr lang="en-US" altLang="ja-JP" sz="1200" dirty="0">
                <a:latin typeface="小塚ゴシック Pr6N L"/>
                <a:ea typeface="小塚ゴシック Pr6N L"/>
                <a:cs typeface="小塚ゴシック Pr6N L"/>
              </a:rPr>
              <a:t>GIS</a:t>
            </a:r>
            <a:r>
              <a:rPr lang="ja-JP" altLang="en-US" sz="1200" dirty="0">
                <a:latin typeface="小塚ゴシック Pr6N L"/>
                <a:ea typeface="小塚ゴシック Pr6N L"/>
                <a:cs typeface="小塚ゴシック Pr6N L"/>
              </a:rPr>
              <a:t>の導入に伴い、</a:t>
            </a:r>
            <a:endParaRPr lang="en-US" altLang="ja-JP" sz="1200" dirty="0">
              <a:latin typeface="小塚ゴシック Pr6N L"/>
              <a:ea typeface="小塚ゴシック Pr6N L"/>
              <a:cs typeface="小塚ゴシック Pr6N L"/>
            </a:endParaRPr>
          </a:p>
          <a:p>
            <a:r>
              <a:rPr lang="ja-JP" altLang="ja-JP" sz="1200" dirty="0">
                <a:latin typeface="小塚ゴシック Pr6N L"/>
                <a:ea typeface="小塚ゴシック Pr6N L"/>
                <a:cs typeface="小塚ゴシック Pr6N L"/>
              </a:rPr>
              <a:t>　</a:t>
            </a:r>
            <a:r>
              <a:rPr lang="en-US" altLang="ja-JP" sz="1200" dirty="0">
                <a:latin typeface="小塚ゴシック Pr6N L"/>
                <a:ea typeface="小塚ゴシック Pr6N L"/>
                <a:cs typeface="小塚ゴシック Pr6N L"/>
              </a:rPr>
              <a:t> </a:t>
            </a:r>
            <a:r>
              <a:rPr lang="ja-JP" altLang="en-US" sz="1200" dirty="0">
                <a:latin typeface="小塚ゴシック Pr6N L"/>
                <a:ea typeface="小塚ゴシック Pr6N L"/>
                <a:cs typeface="小塚ゴシック Pr6N L"/>
              </a:rPr>
              <a:t>市民向け</a:t>
            </a:r>
            <a:r>
              <a:rPr lang="en-US" altLang="ja-JP" sz="1200" dirty="0">
                <a:latin typeface="小塚ゴシック Pr6N L"/>
                <a:ea typeface="小塚ゴシック Pr6N L"/>
                <a:cs typeface="小塚ゴシック Pr6N L"/>
              </a:rPr>
              <a:t>GIS</a:t>
            </a:r>
            <a:r>
              <a:rPr lang="ja-JP" altLang="en-US" sz="1200" dirty="0">
                <a:latin typeface="小塚ゴシック Pr6N L"/>
                <a:ea typeface="小塚ゴシック Pr6N L"/>
                <a:cs typeface="小塚ゴシック Pr6N L"/>
              </a:rPr>
              <a:t>の導入についても検討したが、市民向け</a:t>
            </a:r>
            <a:endParaRPr lang="en-US" altLang="ja-JP" sz="1200" dirty="0">
              <a:latin typeface="小塚ゴシック Pr6N L"/>
              <a:ea typeface="小塚ゴシック Pr6N L"/>
              <a:cs typeface="小塚ゴシック Pr6N L"/>
            </a:endParaRPr>
          </a:p>
          <a:p>
            <a:r>
              <a:rPr lang="en-US" altLang="ja-JP" sz="1200" dirty="0">
                <a:latin typeface="小塚ゴシック Pr6N L"/>
                <a:ea typeface="小塚ゴシック Pr6N L"/>
                <a:cs typeface="小塚ゴシック Pr6N L"/>
              </a:rPr>
              <a:t> </a:t>
            </a:r>
            <a:r>
              <a:rPr lang="ja-JP" altLang="en-US" sz="1200" dirty="0">
                <a:latin typeface="小塚ゴシック Pr6N L"/>
                <a:ea typeface="小塚ゴシック Pr6N L"/>
                <a:cs typeface="小塚ゴシック Pr6N L"/>
              </a:rPr>
              <a:t>　</a:t>
            </a:r>
            <a:r>
              <a:rPr lang="en-US" altLang="ja-JP" sz="1200" dirty="0">
                <a:latin typeface="小塚ゴシック Pr6N L"/>
                <a:ea typeface="小塚ゴシック Pr6N L"/>
                <a:cs typeface="小塚ゴシック Pr6N L"/>
              </a:rPr>
              <a:t>GIS</a:t>
            </a:r>
            <a:r>
              <a:rPr lang="ja-JP" altLang="en-US" sz="1200" dirty="0">
                <a:latin typeface="小塚ゴシック Pr6N L"/>
                <a:ea typeface="小塚ゴシック Pr6N L"/>
                <a:cs typeface="小塚ゴシック Pr6N L"/>
              </a:rPr>
              <a:t>を導入すると新たな費用や、データ整備が別途必要</a:t>
            </a:r>
            <a:endParaRPr lang="en-US" altLang="ja-JP" sz="1200" dirty="0">
              <a:latin typeface="小塚ゴシック Pr6N L"/>
              <a:ea typeface="小塚ゴシック Pr6N L"/>
              <a:cs typeface="小塚ゴシック Pr6N L"/>
            </a:endParaRPr>
          </a:p>
          <a:p>
            <a:r>
              <a:rPr lang="ja-JP" altLang="en-US" sz="1200" dirty="0">
                <a:latin typeface="小塚ゴシック Pr6N L"/>
                <a:ea typeface="小塚ゴシック Pr6N L"/>
                <a:cs typeface="小塚ゴシック Pr6N L"/>
              </a:rPr>
              <a:t>　 なことなど課題が多い。</a:t>
            </a:r>
            <a:endParaRPr lang="en-US" altLang="ja-JP" sz="1200" dirty="0">
              <a:latin typeface="小塚ゴシック Pr6N L"/>
              <a:ea typeface="小塚ゴシック Pr6N L"/>
              <a:cs typeface="小塚ゴシック Pr6N L"/>
            </a:endParaRPr>
          </a:p>
          <a:p>
            <a:r>
              <a:rPr lang="ja-JP" altLang="ja-JP" sz="1200" dirty="0">
                <a:latin typeface="小塚ゴシック Pr6N L"/>
                <a:ea typeface="小塚ゴシック Pr6N L"/>
                <a:cs typeface="小塚ゴシック Pr6N L"/>
              </a:rPr>
              <a:t>　</a:t>
            </a:r>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a:latin typeface="小塚ゴシック Pr6N L"/>
                <a:ea typeface="小塚ゴシック Pr6N L"/>
                <a:cs typeface="小塚ゴシック Pr6N L"/>
              </a:rPr>
              <a:t>データに住所や座標などがあれば、無料で使える民間の</a:t>
            </a:r>
            <a:endParaRPr lang="en-US" altLang="ja-JP" sz="1200" dirty="0">
              <a:latin typeface="小塚ゴシック Pr6N L"/>
              <a:ea typeface="小塚ゴシック Pr6N L"/>
              <a:cs typeface="小塚ゴシック Pr6N L"/>
            </a:endParaRPr>
          </a:p>
          <a:p>
            <a:r>
              <a:rPr lang="ja-JP" altLang="en-US" sz="1200" dirty="0">
                <a:latin typeface="小塚ゴシック Pr6N L"/>
                <a:ea typeface="小塚ゴシック Pr6N L"/>
                <a:cs typeface="小塚ゴシック Pr6N L"/>
              </a:rPr>
              <a:t>　 地図サービスに簡単にデータを重ねることができるので、  </a:t>
            </a:r>
            <a:endParaRPr lang="en-US" altLang="ja-JP" sz="1200" dirty="0">
              <a:latin typeface="小塚ゴシック Pr6N L"/>
              <a:ea typeface="小塚ゴシック Pr6N L"/>
              <a:cs typeface="小塚ゴシック Pr6N L"/>
            </a:endParaRPr>
          </a:p>
          <a:p>
            <a:r>
              <a:rPr lang="en-US" altLang="ja-JP" sz="1200" dirty="0">
                <a:latin typeface="小塚ゴシック Pr6N L"/>
                <a:ea typeface="小塚ゴシック Pr6N L"/>
                <a:cs typeface="小塚ゴシック Pr6N L"/>
              </a:rPr>
              <a:t> </a:t>
            </a:r>
            <a:r>
              <a:rPr lang="ja-JP" altLang="en-US" sz="1200" dirty="0">
                <a:latin typeface="小塚ゴシック Pr6N L"/>
                <a:ea typeface="小塚ゴシック Pr6N L"/>
                <a:cs typeface="小塚ゴシック Pr6N L"/>
              </a:rPr>
              <a:t>　</a:t>
            </a:r>
            <a:r>
              <a:rPr lang="en-US" altLang="ja-JP" sz="1200" dirty="0">
                <a:latin typeface="小塚ゴシック Pr6N L"/>
                <a:ea typeface="小塚ゴシック Pr6N L"/>
                <a:cs typeface="小塚ゴシック Pr6N L"/>
              </a:rPr>
              <a:t>GIS</a:t>
            </a:r>
            <a:r>
              <a:rPr lang="ja-JP" altLang="en-US" sz="1200" dirty="0">
                <a:latin typeface="小塚ゴシック Pr6N L"/>
                <a:ea typeface="小塚ゴシック Pr6N L"/>
                <a:cs typeface="小塚ゴシック Pr6N L"/>
              </a:rPr>
              <a:t>で構築したデータの一部を公開したらどうか。</a:t>
            </a:r>
            <a:endParaRPr lang="en-US" altLang="ja-JP" sz="1200" dirty="0">
              <a:latin typeface="小塚ゴシック Pr6N L"/>
              <a:ea typeface="小塚ゴシック Pr6N L"/>
              <a:cs typeface="小塚ゴシック Pr6N L"/>
            </a:endParaRPr>
          </a:p>
        </p:txBody>
      </p:sp>
      <p:pic>
        <p:nvPicPr>
          <p:cNvPr id="30" name="ひらめき.png" descr="/Users/meg/Desktop/特研/特研OD/アイコン/ひらめき.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8990691" y="5387291"/>
            <a:ext cx="915309" cy="915309"/>
          </a:xfrm>
          <a:prstGeom prst="rect">
            <a:avLst/>
          </a:prstGeom>
          <a:noFill/>
        </p:spPr>
      </p:pic>
      <p:sp>
        <p:nvSpPr>
          <p:cNvPr id="81" name="テキスト ボックス 80"/>
          <p:cNvSpPr txBox="1"/>
          <p:nvPr/>
        </p:nvSpPr>
        <p:spPr>
          <a:xfrm>
            <a:off x="5166303" y="4624945"/>
            <a:ext cx="4771809" cy="369332"/>
          </a:xfrm>
          <a:prstGeom prst="rect">
            <a:avLst/>
          </a:prstGeom>
          <a:noFill/>
        </p:spPr>
        <p:txBody>
          <a:bodyPr wrap="none" rtlCol="0">
            <a:spAutoFit/>
          </a:bodyPr>
          <a:lstStyle/>
          <a:p>
            <a:r>
              <a:rPr lang="en-US" altLang="ja-JP" sz="1400" dirty="0">
                <a:solidFill>
                  <a:schemeClr val="bg1"/>
                </a:solidFill>
                <a:latin typeface="小塚ゴシック Pr6N M"/>
                <a:ea typeface="小塚ゴシック Pr6N M"/>
                <a:cs typeface="小塚ゴシック Pr6N M"/>
              </a:rPr>
              <a:t>GIS</a:t>
            </a:r>
            <a:r>
              <a:rPr lang="ja-JP" altLang="en-US" sz="1400" dirty="0">
                <a:solidFill>
                  <a:schemeClr val="bg1"/>
                </a:solidFill>
                <a:latin typeface="小塚ゴシック Pr6N M"/>
                <a:ea typeface="小塚ゴシック Pr6N M"/>
                <a:cs typeface="小塚ゴシック Pr6N M"/>
              </a:rPr>
              <a:t>情報の（一部）オープンデータ化</a:t>
            </a:r>
            <a:r>
              <a:rPr kumimoji="1" lang="en-US" altLang="ja-JP" dirty="0">
                <a:solidFill>
                  <a:schemeClr val="bg1"/>
                </a:solidFill>
                <a:latin typeface="小塚ゴシック Pr6N M"/>
                <a:ea typeface="小塚ゴシック Pr6N M"/>
                <a:cs typeface="小塚ゴシック Pr6N M"/>
              </a:rPr>
              <a:t> </a:t>
            </a:r>
            <a:r>
              <a:rPr lang="ja-JP" altLang="en-US" sz="1200" dirty="0">
                <a:solidFill>
                  <a:schemeClr val="bg1"/>
                </a:solidFill>
                <a:latin typeface="小塚ゴシック Pr6N M"/>
                <a:ea typeface="小塚ゴシック Pr6N M"/>
                <a:cs typeface="小塚ゴシック Pr6N M"/>
              </a:rPr>
              <a:t>でこう</a:t>
            </a:r>
            <a:r>
              <a:rPr kumimoji="1" lang="en-US" altLang="ja-JP" dirty="0">
                <a:solidFill>
                  <a:schemeClr val="bg1"/>
                </a:solidFill>
                <a:latin typeface="小塚ゴシック Pr6N M"/>
                <a:ea typeface="小塚ゴシック Pr6N M"/>
                <a:cs typeface="小塚ゴシック Pr6N M"/>
              </a:rPr>
              <a:t> </a:t>
            </a:r>
            <a:r>
              <a:rPr lang="ja-JP" altLang="en-US" sz="1600" dirty="0">
                <a:solidFill>
                  <a:schemeClr val="bg1"/>
                </a:solidFill>
                <a:latin typeface="小塚ゴシック Pr6N M"/>
                <a:ea typeface="小塚ゴシック Pr6N M"/>
                <a:cs typeface="小塚ゴシック Pr6N M"/>
              </a:rPr>
              <a:t>変わった！</a:t>
            </a:r>
            <a:endParaRPr kumimoji="1" lang="ja-JP" altLang="en-US" dirty="0">
              <a:solidFill>
                <a:schemeClr val="bg1"/>
              </a:solidFill>
              <a:latin typeface="小塚ゴシック Pr6N M"/>
              <a:ea typeface="小塚ゴシック Pr6N M"/>
              <a:cs typeface="小塚ゴシック Pr6N M"/>
            </a:endParaRPr>
          </a:p>
        </p:txBody>
      </p:sp>
      <p:sp>
        <p:nvSpPr>
          <p:cNvPr id="82" name="テキスト ボックス 81"/>
          <p:cNvSpPr txBox="1"/>
          <p:nvPr/>
        </p:nvSpPr>
        <p:spPr>
          <a:xfrm>
            <a:off x="5166303" y="5249669"/>
            <a:ext cx="3589444" cy="1015663"/>
          </a:xfrm>
          <a:prstGeom prst="rect">
            <a:avLst/>
          </a:prstGeom>
          <a:noFill/>
        </p:spPr>
        <p:txBody>
          <a:bodyPr wrap="non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民間企業や個人が情報を付加することで、</a:t>
            </a:r>
            <a:r>
              <a:rPr lang="en-US" altLang="ja-JP" sz="1200" dirty="0">
                <a:latin typeface="小塚ゴシック Pr6N L"/>
                <a:ea typeface="小塚ゴシック Pr6N L"/>
                <a:cs typeface="小塚ゴシック Pr6N L"/>
              </a:rPr>
              <a:t/>
            </a:r>
            <a:br>
              <a:rPr lang="en-US" altLang="ja-JP" sz="1200" dirty="0">
                <a:latin typeface="小塚ゴシック Pr6N L"/>
                <a:ea typeface="小塚ゴシック Pr6N L"/>
                <a:cs typeface="小塚ゴシック Pr6N L"/>
              </a:rPr>
            </a:br>
            <a:r>
              <a:rPr lang="ja-JP" altLang="en-US" sz="1200" dirty="0">
                <a:latin typeface="小塚ゴシック Pr6N L"/>
                <a:ea typeface="小塚ゴシック Pr6N L"/>
                <a:cs typeface="小塚ゴシック Pr6N L"/>
              </a:rPr>
              <a:t>市の負担</a:t>
            </a:r>
            <a:r>
              <a:rPr lang="ja-JP" altLang="en-US" sz="1200" dirty="0">
                <a:solidFill>
                  <a:srgbClr val="000000"/>
                </a:solidFill>
                <a:latin typeface="小塚ゴシック Pr6N L"/>
                <a:ea typeface="小塚ゴシック Pr6N L"/>
                <a:cs typeface="小塚ゴシック Pr6N L"/>
              </a:rPr>
              <a:t>なく新たなツールが生み出された</a:t>
            </a:r>
            <a:endParaRPr lang="en-US" altLang="ja-JP" sz="1200" dirty="0">
              <a:solidFill>
                <a:srgbClr val="000000"/>
              </a:solidFill>
              <a:latin typeface="小塚ゴシック Pr6N L"/>
              <a:ea typeface="小塚ゴシック Pr6N L"/>
              <a:cs typeface="小塚ゴシック Pr6N L"/>
            </a:endParaRPr>
          </a:p>
          <a:p>
            <a:endParaRPr lang="en-US" altLang="ja-JP" sz="1200" dirty="0">
              <a:solidFill>
                <a:srgbClr val="000000"/>
              </a:solidFill>
              <a:latin typeface="小塚ゴシック Pr6N L"/>
              <a:ea typeface="小塚ゴシック Pr6N L"/>
              <a:cs typeface="小塚ゴシック Pr6N L"/>
            </a:endParaRPr>
          </a:p>
          <a:p>
            <a:pPr marL="171450" indent="-171450">
              <a:buFont typeface="Wingdings" charset="2"/>
              <a:buChar char="l"/>
            </a:pPr>
            <a:r>
              <a:rPr lang="ja-JP" altLang="en-US" sz="1200" dirty="0">
                <a:solidFill>
                  <a:srgbClr val="000000"/>
                </a:solidFill>
                <a:latin typeface="小塚ゴシック Pr6N L"/>
                <a:ea typeface="小塚ゴシック Pr6N L"/>
                <a:cs typeface="小塚ゴシック Pr6N L"/>
              </a:rPr>
              <a:t>上記のツールは誰でも自由に利用できるため、</a:t>
            </a:r>
            <a:r>
              <a:rPr lang="en-US" altLang="ja-JP" sz="1200" dirty="0">
                <a:solidFill>
                  <a:srgbClr val="000000"/>
                </a:solidFill>
                <a:latin typeface="小塚ゴシック Pr6N L"/>
                <a:ea typeface="小塚ゴシック Pr6N L"/>
                <a:cs typeface="小塚ゴシック Pr6N L"/>
              </a:rPr>
              <a:t/>
            </a:r>
            <a:br>
              <a:rPr lang="en-US" altLang="ja-JP" sz="1200" dirty="0">
                <a:solidFill>
                  <a:srgbClr val="000000"/>
                </a:solidFill>
                <a:latin typeface="小塚ゴシック Pr6N L"/>
                <a:ea typeface="小塚ゴシック Pr6N L"/>
                <a:cs typeface="小塚ゴシック Pr6N L"/>
              </a:rPr>
            </a:br>
            <a:r>
              <a:rPr lang="ja-JP" altLang="en-US" sz="1200" dirty="0">
                <a:solidFill>
                  <a:srgbClr val="000000"/>
                </a:solidFill>
                <a:latin typeface="小塚ゴシック Pr6N L"/>
                <a:ea typeface="小塚ゴシック Pr6N L"/>
                <a:cs typeface="小塚ゴシック Pr6N L"/>
              </a:rPr>
              <a:t>市民がデータを気軽に活用できるようになった</a:t>
            </a:r>
            <a:endParaRPr lang="en-US" altLang="ja-JP" sz="1200" dirty="0">
              <a:solidFill>
                <a:srgbClr val="000000"/>
              </a:solidFill>
              <a:latin typeface="小塚ゴシック Pr6N L"/>
              <a:ea typeface="小塚ゴシック Pr6N L"/>
              <a:cs typeface="小塚ゴシック Pr6N L"/>
            </a:endParaRPr>
          </a:p>
        </p:txBody>
      </p:sp>
      <p:sp>
        <p:nvSpPr>
          <p:cNvPr id="84" name="角丸四角形 83"/>
          <p:cNvSpPr/>
          <p:nvPr/>
        </p:nvSpPr>
        <p:spPr>
          <a:xfrm>
            <a:off x="5050292" y="2159410"/>
            <a:ext cx="4743817" cy="1840961"/>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5"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rgbClr val="FFFFFF"/>
                </a:solidFill>
                <a:latin typeface="小塚ゴシック Pr6N R"/>
                <a:ea typeface="小塚ゴシック Pr6N R"/>
                <a:cs typeface="小塚ゴシック Pr6N R"/>
              </a:rPr>
              <a:t>みんなでつくる、街の地図サービス　</a:t>
            </a:r>
            <a:endParaRPr kumimoji="1" lang="ja-JP" altLang="en-US" sz="1400" dirty="0">
              <a:solidFill>
                <a:srgbClr val="FFFFFF"/>
              </a:solidFill>
              <a:latin typeface="小塚ゴシック Pr6N R"/>
              <a:ea typeface="小塚ゴシック Pr6N R"/>
              <a:cs typeface="小塚ゴシック Pr6N R"/>
            </a:endParaRPr>
          </a:p>
        </p:txBody>
      </p:sp>
      <p:sp>
        <p:nvSpPr>
          <p:cNvPr id="36"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rgbClr val="FFFFFF"/>
                </a:solidFill>
                <a:latin typeface="小塚ゴシック Pr6N R"/>
                <a:ea typeface="小塚ゴシック Pr6N R"/>
                <a:cs typeface="小塚ゴシック Pr6N R"/>
              </a:rPr>
              <a:t>By</a:t>
            </a:r>
            <a:r>
              <a:rPr lang="ja-JP" altLang="en-US" sz="1400" dirty="0">
                <a:solidFill>
                  <a:srgbClr val="FFFFFF"/>
                </a:solidFill>
                <a:latin typeface="小塚ゴシック Pr6N R"/>
                <a:ea typeface="小塚ゴシック Pr6N R"/>
                <a:cs typeface="小塚ゴシック Pr6N R"/>
              </a:rPr>
              <a:t> 室蘭市</a:t>
            </a:r>
            <a:endParaRPr kumimoji="1" lang="ja-JP" altLang="en-US" sz="1400" dirty="0">
              <a:solidFill>
                <a:srgbClr val="FFFFFF"/>
              </a:solidFill>
              <a:latin typeface="小塚ゴシック Pr6N R"/>
              <a:ea typeface="小塚ゴシック Pr6N R"/>
              <a:cs typeface="小塚ゴシック Pr6N R"/>
            </a:endParaRPr>
          </a:p>
        </p:txBody>
      </p:sp>
      <p:sp>
        <p:nvSpPr>
          <p:cNvPr id="37" name="タイトル 1"/>
          <p:cNvSpPr>
            <a:spLocks noGrp="1"/>
          </p:cNvSpPr>
          <p:nvPr>
            <p:ph type="ctrTitle"/>
          </p:nvPr>
        </p:nvSpPr>
        <p:spPr>
          <a:xfrm>
            <a:off x="-349" y="222937"/>
            <a:ext cx="6308788" cy="744513"/>
          </a:xfrm>
        </p:spPr>
        <p:txBody>
          <a:bodyPr>
            <a:noAutofit/>
          </a:bodyPr>
          <a:lstStyle/>
          <a:p>
            <a:pPr algn="l"/>
            <a:r>
              <a:rPr lang="ja-JP" altLang="en-US" sz="2300" dirty="0">
                <a:solidFill>
                  <a:schemeClr val="bg1"/>
                </a:solidFill>
                <a:latin typeface="小塚ゴシック Pro M"/>
                <a:ea typeface="小塚ゴシック Pro M"/>
                <a:cs typeface="小塚ゴシック Pro M"/>
              </a:rPr>
              <a:t>室蘭市</a:t>
            </a:r>
            <a:r>
              <a:rPr lang="en-US" altLang="ja-JP" sz="2300" dirty="0">
                <a:solidFill>
                  <a:schemeClr val="bg1"/>
                </a:solidFill>
                <a:latin typeface="小塚ゴシック Pro M"/>
                <a:ea typeface="小塚ゴシック Pro M"/>
                <a:cs typeface="小塚ゴシック Pro M"/>
              </a:rPr>
              <a:t>GIS</a:t>
            </a:r>
            <a:r>
              <a:rPr lang="ja-JP" altLang="en-US" sz="2300" dirty="0">
                <a:solidFill>
                  <a:schemeClr val="bg1"/>
                </a:solidFill>
                <a:latin typeface="小塚ゴシック Pro M"/>
                <a:ea typeface="小塚ゴシック Pro M"/>
                <a:cs typeface="小塚ゴシック Pro M"/>
              </a:rPr>
              <a:t>情報の</a:t>
            </a:r>
            <a:r>
              <a:rPr lang="en-US" altLang="ja-JP" sz="2300" dirty="0">
                <a:solidFill>
                  <a:schemeClr val="bg1"/>
                </a:solidFill>
                <a:latin typeface="小塚ゴシック Pro M"/>
                <a:ea typeface="小塚ゴシック Pro M"/>
                <a:cs typeface="小塚ゴシック Pro M"/>
              </a:rPr>
              <a:t>(</a:t>
            </a:r>
            <a:r>
              <a:rPr lang="ja-JP" altLang="en-US" sz="2300" dirty="0">
                <a:solidFill>
                  <a:schemeClr val="bg1"/>
                </a:solidFill>
                <a:latin typeface="小塚ゴシック Pro M"/>
                <a:ea typeface="小塚ゴシック Pro M"/>
                <a:cs typeface="小塚ゴシック Pro M"/>
              </a:rPr>
              <a:t>一部</a:t>
            </a:r>
            <a:r>
              <a:rPr lang="en-US" altLang="ja-JP" sz="2300" dirty="0">
                <a:solidFill>
                  <a:schemeClr val="bg1"/>
                </a:solidFill>
                <a:latin typeface="小塚ゴシック Pro M"/>
                <a:ea typeface="小塚ゴシック Pro M"/>
                <a:cs typeface="小塚ゴシック Pro M"/>
              </a:rPr>
              <a:t>)</a:t>
            </a:r>
            <a:r>
              <a:rPr lang="ja-JP" altLang="en-US" sz="2300" dirty="0">
                <a:solidFill>
                  <a:schemeClr val="bg1"/>
                </a:solidFill>
                <a:latin typeface="小塚ゴシック Pro M"/>
                <a:ea typeface="小塚ゴシック Pro M"/>
                <a:cs typeface="小塚ゴシック Pro M"/>
              </a:rPr>
              <a:t>オープンデータ化事業</a:t>
            </a:r>
            <a:endParaRPr kumimoji="1" lang="ja-JP" altLang="en-US" sz="2300" dirty="0">
              <a:solidFill>
                <a:schemeClr val="bg1"/>
              </a:solidFill>
              <a:latin typeface="小塚ゴシック Pro M"/>
              <a:ea typeface="小塚ゴシック Pro M"/>
              <a:cs typeface="小塚ゴシック Pro M"/>
            </a:endParaRPr>
          </a:p>
        </p:txBody>
      </p:sp>
      <p:sp>
        <p:nvSpPr>
          <p:cNvPr id="6" name="テキスト ボックス 5"/>
          <p:cNvSpPr txBox="1"/>
          <p:nvPr/>
        </p:nvSpPr>
        <p:spPr>
          <a:xfrm>
            <a:off x="695158" y="2219158"/>
            <a:ext cx="184666" cy="369332"/>
          </a:xfrm>
          <a:prstGeom prst="rect">
            <a:avLst/>
          </a:prstGeom>
          <a:noFill/>
        </p:spPr>
        <p:txBody>
          <a:bodyPr wrap="none" rtlCol="0">
            <a:spAutoFit/>
          </a:bodyPr>
          <a:lstStyle/>
          <a:p>
            <a:endParaRPr kumimoji="1" lang="ja-JP" altLang="en-US" dirty="0"/>
          </a:p>
        </p:txBody>
      </p:sp>
      <p:pic>
        <p:nvPicPr>
          <p:cNvPr id="2" name="図 1" descr="スクリーンショット 2016-01-28 0.12.40.png"/>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223742" y="2405997"/>
            <a:ext cx="2441390" cy="1956975"/>
          </a:xfrm>
          <a:prstGeom prst="rect">
            <a:avLst/>
          </a:prstGeom>
        </p:spPr>
      </p:pic>
      <p:pic>
        <p:nvPicPr>
          <p:cNvPr id="3" name="図 2" descr="スクリーンショット 2016-03-02 18.47.22.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15131" y="3689890"/>
            <a:ext cx="1932202" cy="2066033"/>
          </a:xfrm>
          <a:prstGeom prst="rect">
            <a:avLst/>
          </a:prstGeom>
        </p:spPr>
      </p:pic>
      <p:pic>
        <p:nvPicPr>
          <p:cNvPr id="5" name="図 4" descr="スクリーンショット 2016-03-02 18.48.19.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3741" y="4763172"/>
            <a:ext cx="2441482" cy="1651028"/>
          </a:xfrm>
          <a:prstGeom prst="rect">
            <a:avLst/>
          </a:prstGeom>
        </p:spPr>
      </p:pic>
      <p:sp>
        <p:nvSpPr>
          <p:cNvPr id="38" name="角丸四角形 37"/>
          <p:cNvSpPr/>
          <p:nvPr/>
        </p:nvSpPr>
        <p:spPr>
          <a:xfrm>
            <a:off x="2549020" y="3371330"/>
            <a:ext cx="2356275" cy="469638"/>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latin typeface="フォントポにほんご"/>
                <a:ea typeface="フォントポにほんご"/>
                <a:cs typeface="フォントポにほんご"/>
              </a:rPr>
              <a:t>株式会社ネオジーアイエス</a:t>
            </a:r>
            <a:endParaRPr lang="en-US" altLang="ja-JP" sz="1100" dirty="0">
              <a:latin typeface="フォントポにほんご"/>
              <a:ea typeface="フォントポにほんご"/>
              <a:cs typeface="フォントポにほんご"/>
            </a:endParaRPr>
          </a:p>
          <a:p>
            <a:pPr algn="ctr"/>
            <a:r>
              <a:rPr lang="ja-JP" altLang="en-US" sz="1100" dirty="0">
                <a:latin typeface="フォントポにほんご"/>
                <a:ea typeface="フォントポにほんご"/>
                <a:cs typeface="フォントポにほんご"/>
              </a:rPr>
              <a:t>「みんなのマップ</a:t>
            </a:r>
            <a:r>
              <a:rPr lang="en-US" altLang="ja-JP" sz="1100" dirty="0">
                <a:latin typeface="フォントポにほんご"/>
                <a:ea typeface="フォントポにほんご"/>
                <a:cs typeface="フォントポにほんご"/>
              </a:rPr>
              <a:t> for </a:t>
            </a:r>
            <a:r>
              <a:rPr lang="ja-JP" altLang="en-US" sz="1100" dirty="0">
                <a:latin typeface="フォントポにほんご"/>
                <a:ea typeface="フォントポにほんご"/>
                <a:cs typeface="フォントポにほんご"/>
              </a:rPr>
              <a:t>室蘭市」</a:t>
            </a:r>
            <a:endParaRPr lang="en-US" altLang="ja-JP" sz="1100" dirty="0">
              <a:latin typeface="フォントポにほんご"/>
              <a:ea typeface="フォントポにほんご"/>
              <a:cs typeface="フォントポにほんご"/>
            </a:endParaRPr>
          </a:p>
        </p:txBody>
      </p:sp>
      <p:sp>
        <p:nvSpPr>
          <p:cNvPr id="39" name="角丸四角形 38"/>
          <p:cNvSpPr/>
          <p:nvPr/>
        </p:nvSpPr>
        <p:spPr>
          <a:xfrm>
            <a:off x="196145" y="4492120"/>
            <a:ext cx="2523803" cy="560547"/>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latin typeface="フォントポにほんご"/>
                <a:ea typeface="フォントポにほんご"/>
                <a:cs typeface="フォントポにほんご"/>
              </a:rPr>
              <a:t>北海道地図株式会社</a:t>
            </a:r>
            <a:endParaRPr lang="en-US" altLang="ja-JP" sz="1100" dirty="0">
              <a:latin typeface="フォントポにほんご"/>
              <a:ea typeface="フォントポにほんご"/>
              <a:cs typeface="フォントポにほんご"/>
            </a:endParaRPr>
          </a:p>
          <a:p>
            <a:pPr algn="ctr"/>
            <a:r>
              <a:rPr lang="ja-JP" altLang="en-US" sz="1100" dirty="0">
                <a:latin typeface="フォントポにほんご"/>
                <a:ea typeface="フォントポにほんご"/>
                <a:cs typeface="フォントポにほんご"/>
              </a:rPr>
              <a:t>「</a:t>
            </a:r>
            <a:r>
              <a:rPr lang="en-US" altLang="ja-JP" sz="1100" dirty="0">
                <a:latin typeface="フォントポにほんご"/>
                <a:ea typeface="フォントポにほんご"/>
                <a:cs typeface="フォントポにほんご"/>
              </a:rPr>
              <a:t>HCC</a:t>
            </a:r>
            <a:r>
              <a:rPr lang="ja-JP" altLang="en-US" sz="1100" dirty="0">
                <a:latin typeface="フォントポにほんご"/>
                <a:ea typeface="フォントポにほんご"/>
                <a:cs typeface="フォントポにほんご"/>
              </a:rPr>
              <a:t>ラボ</a:t>
            </a:r>
            <a:r>
              <a:rPr lang="en-US" altLang="ja-JP" sz="1100" dirty="0">
                <a:latin typeface="フォントポにほんご"/>
                <a:ea typeface="フォントポにほんご"/>
                <a:cs typeface="フォントポにほんご"/>
              </a:rPr>
              <a:t> Sparkling Night View “</a:t>
            </a:r>
            <a:r>
              <a:rPr lang="en-US" altLang="ja-JP" sz="1100" dirty="0" err="1">
                <a:latin typeface="フォントポにほんご"/>
                <a:ea typeface="フォントポにほんご"/>
                <a:cs typeface="フォントポにほんご"/>
              </a:rPr>
              <a:t>Muroran</a:t>
            </a:r>
            <a:r>
              <a:rPr lang="en-US" altLang="ja-JP" sz="1100" dirty="0">
                <a:latin typeface="フォントポにほんご"/>
                <a:ea typeface="フォントポにほんご"/>
                <a:cs typeface="フォントポにほんご"/>
              </a:rPr>
              <a:t>”</a:t>
            </a:r>
            <a:r>
              <a:rPr lang="ja-JP" altLang="en-US" sz="1100" dirty="0">
                <a:latin typeface="フォントポにほんご"/>
                <a:ea typeface="フォントポにほんご"/>
                <a:cs typeface="フォントポにほんご"/>
              </a:rPr>
              <a:t>」</a:t>
            </a:r>
            <a:endParaRPr lang="en-US" altLang="ja-JP" sz="1100" dirty="0">
              <a:latin typeface="フォントポにほんご"/>
              <a:ea typeface="フォントポにほんご"/>
              <a:cs typeface="フォントポにほんご"/>
            </a:endParaRPr>
          </a:p>
        </p:txBody>
      </p:sp>
      <p:sp>
        <p:nvSpPr>
          <p:cNvPr id="41" name="角丸四角形 40"/>
          <p:cNvSpPr/>
          <p:nvPr/>
        </p:nvSpPr>
        <p:spPr>
          <a:xfrm>
            <a:off x="196145" y="2195779"/>
            <a:ext cx="2523803" cy="566554"/>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latin typeface="フォントポにほんご"/>
                <a:ea typeface="フォントポにほんご"/>
                <a:cs typeface="フォントポにほんご"/>
              </a:rPr>
              <a:t>青木和人</a:t>
            </a:r>
            <a:r>
              <a:rPr lang="en-US" altLang="ja-JP" sz="1100" dirty="0">
                <a:latin typeface="フォントポにほんご"/>
                <a:ea typeface="フォントポにほんご"/>
                <a:cs typeface="フォントポにほんご"/>
              </a:rPr>
              <a:t> </a:t>
            </a:r>
            <a:r>
              <a:rPr lang="ja-JP" altLang="en-US" sz="1100" dirty="0">
                <a:latin typeface="フォントポにほんご"/>
                <a:ea typeface="フォントポにほんご"/>
                <a:cs typeface="フォントポにほんご"/>
              </a:rPr>
              <a:t>氏</a:t>
            </a:r>
            <a:endParaRPr lang="en-US" altLang="ja-JP" sz="1100" dirty="0">
              <a:latin typeface="フォントポにほんご"/>
              <a:ea typeface="フォントポにほんご"/>
              <a:cs typeface="フォントポにほんご"/>
            </a:endParaRPr>
          </a:p>
          <a:p>
            <a:pPr algn="ctr"/>
            <a:r>
              <a:rPr lang="ja-JP" altLang="en-US" sz="1100" dirty="0">
                <a:latin typeface="フォントポにほんご"/>
                <a:ea typeface="フォントポにほんご"/>
                <a:cs typeface="フォントポにほんご"/>
              </a:rPr>
              <a:t>「室蘭市オープンデータによる</a:t>
            </a:r>
            <a:endParaRPr lang="en-US" altLang="ja-JP" sz="1100" dirty="0">
              <a:latin typeface="フォントポにほんご"/>
              <a:ea typeface="フォントポにほんご"/>
              <a:cs typeface="フォントポにほんご"/>
            </a:endParaRPr>
          </a:p>
          <a:p>
            <a:pPr algn="ctr"/>
            <a:r>
              <a:rPr lang="ja-JP" altLang="en-US" sz="1100" dirty="0">
                <a:latin typeface="フォントポにほんご"/>
                <a:ea typeface="フォントポにほんご"/>
                <a:cs typeface="フォントポにほんご"/>
              </a:rPr>
              <a:t>防災教育地図教材」</a:t>
            </a:r>
            <a:endParaRPr lang="en-US" altLang="ja-JP" sz="1100" dirty="0">
              <a:latin typeface="フォントポにほんご"/>
              <a:ea typeface="フォントポにほんご"/>
              <a:cs typeface="フォントポにほんご"/>
            </a:endParaRPr>
          </a:p>
        </p:txBody>
      </p:sp>
    </p:spTree>
    <p:extLst>
      <p:ext uri="{BB962C8B-B14F-4D97-AF65-F5344CB8AC3E}">
        <p14:creationId xmlns:p14="http://schemas.microsoft.com/office/powerpoint/2010/main" val="3408413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cxnSp>
        <p:nvCxnSpPr>
          <p:cNvPr id="24" name="直線コネクタ 23"/>
          <p:cNvCxnSpPr/>
          <p:nvPr/>
        </p:nvCxnSpPr>
        <p:spPr>
          <a:xfrm>
            <a:off x="4953000" y="0"/>
            <a:ext cx="0" cy="6858000"/>
          </a:xfrm>
          <a:prstGeom prst="line">
            <a:avLst/>
          </a:prstGeom>
          <a:ln w="12700">
            <a:solidFill>
              <a:schemeClr val="accent5">
                <a:lumMod val="60000"/>
                <a:lumOff val="40000"/>
              </a:schemeClr>
            </a:solidFill>
            <a:prstDash val="sysDot"/>
          </a:ln>
          <a:effectLst/>
        </p:spPr>
        <p:style>
          <a:lnRef idx="2">
            <a:schemeClr val="accent1"/>
          </a:lnRef>
          <a:fillRef idx="0">
            <a:schemeClr val="accent1"/>
          </a:fillRef>
          <a:effectRef idx="1">
            <a:schemeClr val="accent1"/>
          </a:effectRef>
          <a:fontRef idx="minor">
            <a:schemeClr val="tx1"/>
          </a:fontRef>
        </p:style>
      </p:cxnSp>
      <p:pic>
        <p:nvPicPr>
          <p:cNvPr id="5" name="図 4" descr="アイディア.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3596" y="1292394"/>
            <a:ext cx="643434" cy="643434"/>
          </a:xfrm>
          <a:prstGeom prst="rect">
            <a:avLst/>
          </a:prstGeom>
        </p:spPr>
      </p:pic>
      <p:pic>
        <p:nvPicPr>
          <p:cNvPr id="8" name="図 7" descr="受賞.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6573" y="2841696"/>
            <a:ext cx="643434" cy="643434"/>
          </a:xfrm>
          <a:prstGeom prst="rect">
            <a:avLst/>
          </a:prstGeom>
        </p:spPr>
      </p:pic>
      <p:pic>
        <p:nvPicPr>
          <p:cNvPr id="10" name="図 9" descr="チーム.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3596" y="2333781"/>
            <a:ext cx="643434" cy="643434"/>
          </a:xfrm>
          <a:prstGeom prst="rect">
            <a:avLst/>
          </a:prstGeom>
        </p:spPr>
      </p:pic>
      <p:pic>
        <p:nvPicPr>
          <p:cNvPr id="11" name="図 10" descr="パソコン作業.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5667" y="1745423"/>
            <a:ext cx="643434" cy="643434"/>
          </a:xfrm>
          <a:prstGeom prst="rect">
            <a:avLst/>
          </a:prstGeom>
        </p:spPr>
      </p:pic>
      <p:pic>
        <p:nvPicPr>
          <p:cNvPr id="33" name="図 32" descr="マーカー.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63596" y="3334378"/>
            <a:ext cx="643434" cy="643434"/>
          </a:xfrm>
          <a:prstGeom prst="rect">
            <a:avLst/>
          </a:prstGeom>
        </p:spPr>
      </p:pic>
      <p:sp>
        <p:nvSpPr>
          <p:cNvPr id="57" name="正方形/長方形 56"/>
          <p:cNvSpPr/>
          <p:nvPr/>
        </p:nvSpPr>
        <p:spPr>
          <a:xfrm>
            <a:off x="6431654" y="2982689"/>
            <a:ext cx="3307400"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solidFill>
                  <a:schemeClr val="tx1"/>
                </a:solidFill>
                <a:latin typeface="小塚ゴシック Pr6N L"/>
                <a:ea typeface="小塚ゴシック Pr6N L"/>
                <a:cs typeface="小塚ゴシック Pr6N L"/>
              </a:rPr>
              <a:t>　</a:t>
            </a:r>
            <a:r>
              <a:rPr lang="en-US" altLang="ja-JP" sz="1100" dirty="0">
                <a:solidFill>
                  <a:schemeClr val="tx1"/>
                </a:solidFill>
                <a:latin typeface="小塚ゴシック Pr6N L"/>
                <a:ea typeface="小塚ゴシック Pr6N L"/>
                <a:cs typeface="小塚ゴシック Pr6N L"/>
              </a:rPr>
              <a:t>  </a:t>
            </a:r>
            <a:r>
              <a:rPr lang="ja-JP" altLang="en-US" sz="1100" dirty="0">
                <a:solidFill>
                  <a:schemeClr val="tx1"/>
                </a:solidFill>
                <a:latin typeface="小塚ゴシック Pr6N L"/>
                <a:ea typeface="小塚ゴシック Pr6N L"/>
                <a:cs typeface="小塚ゴシック Pr6N L"/>
              </a:rPr>
              <a:t>ー</a:t>
            </a:r>
            <a:endParaRPr lang="en-US" altLang="ja-JP" sz="1100" dirty="0">
              <a:solidFill>
                <a:schemeClr val="tx1"/>
              </a:solidFill>
              <a:latin typeface="小塚ゴシック Pr6N L"/>
              <a:ea typeface="小塚ゴシック Pr6N L"/>
              <a:cs typeface="小塚ゴシック Pr6N L"/>
            </a:endParaRPr>
          </a:p>
        </p:txBody>
      </p:sp>
      <p:sp>
        <p:nvSpPr>
          <p:cNvPr id="58" name="角丸四角形 57"/>
          <p:cNvSpPr/>
          <p:nvPr/>
        </p:nvSpPr>
        <p:spPr>
          <a:xfrm>
            <a:off x="5690007" y="2977215"/>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a:latin typeface="フォントポにほんご"/>
                <a:ea typeface="フォントポにほんご"/>
                <a:cs typeface="フォントポにほんご"/>
              </a:rPr>
              <a:t>受賞歴</a:t>
            </a:r>
          </a:p>
        </p:txBody>
      </p:sp>
      <p:sp>
        <p:nvSpPr>
          <p:cNvPr id="61" name="正方形/長方形 60"/>
          <p:cNvSpPr/>
          <p:nvPr/>
        </p:nvSpPr>
        <p:spPr>
          <a:xfrm>
            <a:off x="5749101" y="34851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ja-JP" sz="1200" dirty="0">
                <a:solidFill>
                  <a:schemeClr val="tx1"/>
                </a:solidFill>
                <a:latin typeface="小塚ゴシック Pr6N L"/>
                <a:ea typeface="小塚ゴシック Pr6N L"/>
                <a:cs typeface="小塚ゴシック Pr6N L"/>
              </a:rPr>
              <a:t>　</a:t>
            </a:r>
            <a:r>
              <a:rPr lang="ja-JP" altLang="en-US" sz="1200" dirty="0">
                <a:solidFill>
                  <a:schemeClr val="tx1"/>
                </a:solidFill>
                <a:latin typeface="小塚ゴシック Pr6N L"/>
                <a:ea typeface="小塚ゴシック Pr6N L"/>
                <a:cs typeface="小塚ゴシック Pr6N L"/>
              </a:rPr>
              <a:t>　北海道室蘭市</a:t>
            </a:r>
          </a:p>
        </p:txBody>
      </p:sp>
      <p:sp>
        <p:nvSpPr>
          <p:cNvPr id="62" name="角丸四角形 61"/>
          <p:cNvSpPr/>
          <p:nvPr/>
        </p:nvSpPr>
        <p:spPr>
          <a:xfrm>
            <a:off x="5096143" y="3479656"/>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cxnSp>
        <p:nvCxnSpPr>
          <p:cNvPr id="67" name="直線コネクタ 66"/>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80778"/>
            <a:ext cx="4711409" cy="2347365"/>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76" name="図 75" descr="拡声器.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14548" y="4159318"/>
            <a:ext cx="903101" cy="903101"/>
          </a:xfrm>
          <a:prstGeom prst="rect">
            <a:avLst/>
          </a:prstGeom>
        </p:spPr>
      </p:pic>
      <p:sp>
        <p:nvSpPr>
          <p:cNvPr id="41" name="正方形/長方形 40"/>
          <p:cNvSpPr/>
          <p:nvPr/>
        </p:nvSpPr>
        <p:spPr>
          <a:xfrm>
            <a:off x="5767506" y="1499638"/>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900" dirty="0">
                <a:solidFill>
                  <a:schemeClr val="tx1"/>
                </a:solidFill>
                <a:latin typeface="小塚ゴシック Pr6N L"/>
                <a:ea typeface="小塚ゴシック Pr6N L"/>
                <a:cs typeface="小塚ゴシック Pr6N L"/>
              </a:rPr>
              <a:t>　　室蘭市オープンデータ　地理空間情報　</a:t>
            </a:r>
            <a:r>
              <a:rPr lang="ja-JP" altLang="en-US" sz="1200" dirty="0">
                <a:solidFill>
                  <a:srgbClr val="FF0000"/>
                </a:solidFill>
                <a:latin typeface="小塚ゴシック Pr6N L"/>
                <a:ea typeface="小塚ゴシック Pr6N L"/>
                <a:cs typeface="小塚ゴシック Pr6N L"/>
              </a:rPr>
              <a:t>　</a:t>
            </a:r>
            <a:r>
              <a:rPr lang="ja-JP" altLang="en-US" sz="1200" dirty="0">
                <a:solidFill>
                  <a:schemeClr val="tx1"/>
                </a:solidFill>
                <a:latin typeface="小塚ゴシック Pr6N L"/>
                <a:ea typeface="小塚ゴシック Pr6N L"/>
                <a:cs typeface="小塚ゴシック Pr6N L"/>
              </a:rPr>
              <a:t>　</a:t>
            </a:r>
            <a:endParaRPr lang="en-US" altLang="ja-JP" sz="1200" dirty="0">
              <a:solidFill>
                <a:schemeClr val="tx1"/>
              </a:solidFill>
              <a:latin typeface="小塚ゴシック Pr6N L"/>
              <a:ea typeface="小塚ゴシック Pr6N L"/>
              <a:cs typeface="小塚ゴシック Pr6N L"/>
            </a:endParaRPr>
          </a:p>
          <a:p>
            <a:pPr algn="ctr"/>
            <a:r>
              <a:rPr lang="ja-JP" altLang="en-US" sz="900" dirty="0">
                <a:solidFill>
                  <a:schemeClr val="tx1"/>
                </a:solidFill>
                <a:latin typeface="小塚ゴシック Pr6N L"/>
                <a:ea typeface="小塚ゴシック Pr6N L"/>
                <a:cs typeface="小塚ゴシック Pr6N L"/>
              </a:rPr>
              <a:t>　　　　総務省統計局</a:t>
            </a:r>
            <a:r>
              <a:rPr lang="en-US" altLang="ja-JP" sz="900" dirty="0">
                <a:solidFill>
                  <a:schemeClr val="tx1"/>
                </a:solidFill>
                <a:latin typeface="小塚ゴシック Pr6N L"/>
                <a:ea typeface="小塚ゴシック Pr6N L"/>
                <a:cs typeface="小塚ゴシック Pr6N L"/>
              </a:rPr>
              <a:t> </a:t>
            </a:r>
            <a:r>
              <a:rPr lang="ja-JP" altLang="en-US" sz="900" dirty="0">
                <a:solidFill>
                  <a:schemeClr val="tx1"/>
                </a:solidFill>
                <a:latin typeface="小塚ゴシック Pr6N L"/>
                <a:ea typeface="小塚ゴシック Pr6N L"/>
                <a:cs typeface="小塚ゴシック Pr6N L"/>
              </a:rPr>
              <a:t>平成</a:t>
            </a:r>
            <a:r>
              <a:rPr lang="en-US" altLang="ja-JP" sz="900" dirty="0">
                <a:solidFill>
                  <a:schemeClr val="tx1"/>
                </a:solidFill>
                <a:latin typeface="小塚ゴシック Pr6N L"/>
                <a:ea typeface="小塚ゴシック Pr6N L"/>
                <a:cs typeface="小塚ゴシック Pr6N L"/>
              </a:rPr>
              <a:t>22</a:t>
            </a:r>
            <a:r>
              <a:rPr lang="ja-JP" altLang="en-US" sz="900" dirty="0">
                <a:solidFill>
                  <a:schemeClr val="tx1"/>
                </a:solidFill>
                <a:latin typeface="小塚ゴシック Pr6N L"/>
                <a:ea typeface="小塚ゴシック Pr6N L"/>
                <a:cs typeface="小塚ゴシック Pr6N L"/>
              </a:rPr>
              <a:t>年国勢調査小地域統計データ</a:t>
            </a:r>
            <a:endParaRPr kumimoji="1" lang="ja-JP" altLang="en-US" sz="900" dirty="0">
              <a:solidFill>
                <a:schemeClr val="tx1"/>
              </a:solidFill>
              <a:latin typeface="小塚ゴシック Pr6N L"/>
              <a:ea typeface="小塚ゴシック Pr6N L"/>
              <a:cs typeface="小塚ゴシック Pr6N L"/>
            </a:endParaRPr>
          </a:p>
        </p:txBody>
      </p:sp>
      <p:sp>
        <p:nvSpPr>
          <p:cNvPr id="38" name="角丸四角形 37"/>
          <p:cNvSpPr/>
          <p:nvPr/>
        </p:nvSpPr>
        <p:spPr>
          <a:xfrm>
            <a:off x="5114549" y="1494164"/>
            <a:ext cx="1228416"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9" name="正方形/長方形 38"/>
          <p:cNvSpPr/>
          <p:nvPr/>
        </p:nvSpPr>
        <p:spPr>
          <a:xfrm>
            <a:off x="6342965" y="1989141"/>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a:t>
            </a:r>
            <a:r>
              <a:rPr lang="en-US" altLang="ja-JP" sz="1200" dirty="0">
                <a:solidFill>
                  <a:schemeClr val="tx1"/>
                </a:solidFill>
                <a:latin typeface="小塚ゴシック Pr6N L"/>
                <a:ea typeface="小塚ゴシック Pr6N L"/>
                <a:cs typeface="小塚ゴシック Pr6N L"/>
              </a:rPr>
              <a:t>  CSV(</a:t>
            </a:r>
            <a:r>
              <a:rPr lang="ja-JP" altLang="en-US" sz="1200">
                <a:solidFill>
                  <a:schemeClr val="tx1"/>
                </a:solidFill>
                <a:latin typeface="小塚ゴシック Pr6N L"/>
                <a:ea typeface="小塚ゴシック Pr6N L"/>
                <a:cs typeface="小塚ゴシック Pr6N L"/>
              </a:rPr>
              <a:t>統計情報</a:t>
            </a:r>
            <a:r>
              <a:rPr lang="en-US" altLang="ja-JP" sz="1200">
                <a:solidFill>
                  <a:schemeClr val="tx1"/>
                </a:solidFill>
                <a:latin typeface="小塚ゴシック Pr6N L"/>
                <a:ea typeface="小塚ゴシック Pr6N L"/>
                <a:cs typeface="小塚ゴシック Pr6N L"/>
              </a:rPr>
              <a:t>) </a:t>
            </a:r>
            <a:r>
              <a:rPr lang="en-US" altLang="ja-JP" sz="1200" dirty="0">
                <a:solidFill>
                  <a:schemeClr val="tx1"/>
                </a:solidFill>
                <a:latin typeface="小塚ゴシック Pr6N L"/>
                <a:ea typeface="小塚ゴシック Pr6N L"/>
                <a:cs typeface="小塚ゴシック Pr6N L"/>
              </a:rPr>
              <a:t>Shape(</a:t>
            </a:r>
            <a:r>
              <a:rPr lang="ja-JP" altLang="en-US" sz="1200" dirty="0">
                <a:solidFill>
                  <a:schemeClr val="tx1"/>
                </a:solidFill>
                <a:latin typeface="小塚ゴシック Pr6N L"/>
                <a:ea typeface="小塚ゴシック Pr6N L"/>
                <a:cs typeface="小塚ゴシック Pr6N L"/>
              </a:rPr>
              <a:t>空間情報</a:t>
            </a:r>
            <a:r>
              <a:rPr lang="en-US" altLang="ja-JP" sz="1200" dirty="0">
                <a:solidFill>
                  <a:schemeClr val="tx1"/>
                </a:solidFill>
                <a:latin typeface="小塚ゴシック Pr6N L"/>
                <a:ea typeface="小塚ゴシック Pr6N L"/>
                <a:cs typeface="小塚ゴシック Pr6N L"/>
              </a:rPr>
              <a:t>) </a:t>
            </a:r>
            <a:r>
              <a:rPr lang="ja-JP" altLang="en-US" sz="1200" dirty="0">
                <a:solidFill>
                  <a:schemeClr val="tx1"/>
                </a:solidFill>
                <a:latin typeface="小塚ゴシック Pr6N L"/>
                <a:ea typeface="小塚ゴシック Pr6N L"/>
                <a:cs typeface="小塚ゴシック Pr6N L"/>
              </a:rPr>
              <a:t>ほか</a:t>
            </a:r>
            <a:r>
              <a:rPr lang="en-US" altLang="ja-JP" sz="1200" dirty="0">
                <a:solidFill>
                  <a:schemeClr val="tx1"/>
                </a:solidFill>
                <a:latin typeface="小塚ゴシック Pr6N L"/>
                <a:ea typeface="小塚ゴシック Pr6N L"/>
                <a:cs typeface="小塚ゴシック Pr6N L"/>
              </a:rPr>
              <a:t> </a:t>
            </a:r>
          </a:p>
        </p:txBody>
      </p:sp>
      <p:sp>
        <p:nvSpPr>
          <p:cNvPr id="40" name="角丸四角形 39"/>
          <p:cNvSpPr/>
          <p:nvPr/>
        </p:nvSpPr>
        <p:spPr>
          <a:xfrm>
            <a:off x="5690006" y="1983667"/>
            <a:ext cx="1274749"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46" name="正方形/長方形 45"/>
          <p:cNvSpPr/>
          <p:nvPr/>
        </p:nvSpPr>
        <p:spPr>
          <a:xfrm>
            <a:off x="6095243" y="2485379"/>
            <a:ext cx="3049947"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データカタログサイト</a:t>
            </a:r>
            <a:endParaRPr kumimoji="1" lang="ja-JP" altLang="en-US" sz="1200" dirty="0">
              <a:solidFill>
                <a:schemeClr val="tx1"/>
              </a:solidFill>
              <a:latin typeface="小塚ゴシック Pr6N L"/>
              <a:ea typeface="小塚ゴシック Pr6N L"/>
              <a:cs typeface="小塚ゴシック Pr6N L"/>
            </a:endParaRPr>
          </a:p>
        </p:txBody>
      </p:sp>
      <p:sp>
        <p:nvSpPr>
          <p:cNvPr id="47" name="角丸四角形 46"/>
          <p:cNvSpPr/>
          <p:nvPr/>
        </p:nvSpPr>
        <p:spPr>
          <a:xfrm>
            <a:off x="5096142" y="2479905"/>
            <a:ext cx="1246823" cy="361791"/>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sp>
        <p:nvSpPr>
          <p:cNvPr id="63" name="テキスト ボックス 62"/>
          <p:cNvSpPr txBox="1"/>
          <p:nvPr/>
        </p:nvSpPr>
        <p:spPr>
          <a:xfrm>
            <a:off x="5916049" y="4153437"/>
            <a:ext cx="3724096" cy="1384995"/>
          </a:xfrm>
          <a:prstGeom prst="rect">
            <a:avLst/>
          </a:prstGeom>
          <a:noFill/>
        </p:spPr>
        <p:txBody>
          <a:bodyPr vert="horz" wrap="none" rtlCol="0">
            <a:spAutoFit/>
          </a:bodyPr>
          <a:lstStyle/>
          <a:p>
            <a:r>
              <a:rPr lang="ja-JP" altLang="en-US" sz="2800" dirty="0">
                <a:solidFill>
                  <a:srgbClr val="008000"/>
                </a:solidFill>
                <a:latin typeface="フォントポにほんご"/>
                <a:ea typeface="フォントポにほんご"/>
                <a:cs typeface="フォントポにほんご"/>
              </a:rPr>
              <a:t>“自由な”地図を</a:t>
            </a:r>
            <a:endParaRPr lang="en-US" altLang="ja-JP" sz="2800" dirty="0">
              <a:solidFill>
                <a:srgbClr val="008000"/>
              </a:solidFill>
              <a:latin typeface="フォントポにほんご"/>
              <a:ea typeface="フォントポにほんご"/>
              <a:cs typeface="フォントポにほんご"/>
            </a:endParaRPr>
          </a:p>
          <a:p>
            <a:r>
              <a:rPr lang="en-US" altLang="ja-JP" sz="2800" dirty="0">
                <a:solidFill>
                  <a:srgbClr val="008000"/>
                </a:solidFill>
                <a:latin typeface="フォントポにほんご"/>
                <a:ea typeface="フォントポにほんご"/>
                <a:cs typeface="フォントポにほんご"/>
              </a:rPr>
              <a:t>			</a:t>
            </a:r>
            <a:r>
              <a:rPr lang="ja-JP" altLang="en-US" sz="2800" dirty="0">
                <a:solidFill>
                  <a:srgbClr val="008000"/>
                </a:solidFill>
                <a:latin typeface="フォントポにほんご"/>
                <a:ea typeface="フォントポにほんご"/>
                <a:cs typeface="フォントポにほんご"/>
              </a:rPr>
              <a:t>みんなの手で</a:t>
            </a:r>
            <a:endParaRPr lang="en-US" altLang="ja-JP" sz="2800" dirty="0">
              <a:solidFill>
                <a:srgbClr val="008000"/>
              </a:solidFill>
              <a:latin typeface="フォントポにほんご"/>
              <a:ea typeface="フォントポにほんご"/>
              <a:cs typeface="フォントポにほんご"/>
            </a:endParaRPr>
          </a:p>
          <a:p>
            <a:r>
              <a:rPr kumimoji="1" lang="en-US" altLang="ja-JP" sz="2800" dirty="0">
                <a:solidFill>
                  <a:srgbClr val="008000"/>
                </a:solidFill>
                <a:latin typeface="フォントポにほんご"/>
                <a:ea typeface="フォントポにほんご"/>
                <a:cs typeface="フォントポにほんご"/>
              </a:rPr>
              <a:t>	</a:t>
            </a:r>
            <a:r>
              <a:rPr kumimoji="1" lang="ja-JP" altLang="en-US" sz="2800" dirty="0">
                <a:solidFill>
                  <a:srgbClr val="008000"/>
                </a:solidFill>
                <a:latin typeface="フォントポにほんご"/>
                <a:ea typeface="フォントポにほんご"/>
                <a:cs typeface="フォントポにほんご"/>
              </a:rPr>
              <a:t>　　　</a:t>
            </a:r>
            <a:endParaRPr kumimoji="1" lang="en-US" altLang="ja-JP" sz="2800" dirty="0">
              <a:solidFill>
                <a:srgbClr val="008000"/>
              </a:solidFill>
              <a:latin typeface="フォントポにほんご"/>
              <a:ea typeface="フォントポにほんご"/>
              <a:cs typeface="フォントポにほんご"/>
            </a:endParaRPr>
          </a:p>
        </p:txBody>
      </p:sp>
      <p:sp>
        <p:nvSpPr>
          <p:cNvPr id="64" name="テキスト ボックス 63"/>
          <p:cNvSpPr txBox="1"/>
          <p:nvPr/>
        </p:nvSpPr>
        <p:spPr>
          <a:xfrm>
            <a:off x="5150368" y="5133480"/>
            <a:ext cx="4444490" cy="1277273"/>
          </a:xfrm>
          <a:prstGeom prst="rect">
            <a:avLst/>
          </a:prstGeom>
          <a:noFill/>
        </p:spPr>
        <p:txBody>
          <a:bodyPr wrap="none" rtlCol="0">
            <a:spAutoFit/>
          </a:bodyPr>
          <a:lstStyle/>
          <a:p>
            <a:r>
              <a:rPr lang="ja-JP" altLang="en-US" sz="1100" dirty="0">
                <a:latin typeface="小塚ゴシック Pr6N L"/>
                <a:ea typeface="小塚ゴシック Pr6N L"/>
                <a:cs typeface="小塚ゴシック Pr6N L"/>
              </a:rPr>
              <a:t>　現在、多くの自治体では商業用</a:t>
            </a:r>
            <a:r>
              <a:rPr lang="en-US" altLang="ja-JP" sz="1100" dirty="0">
                <a:latin typeface="小塚ゴシック Pr6N L"/>
                <a:ea typeface="小塚ゴシック Pr6N L"/>
                <a:cs typeface="小塚ゴシック Pr6N L"/>
              </a:rPr>
              <a:t>GIS</a:t>
            </a:r>
            <a:r>
              <a:rPr lang="ja-JP" altLang="en-US" sz="1100" dirty="0">
                <a:latin typeface="小塚ゴシック Pr6N L"/>
                <a:ea typeface="小塚ゴシック Pr6N L"/>
                <a:cs typeface="小塚ゴシック Pr6N L"/>
              </a:rPr>
              <a:t>である</a:t>
            </a:r>
            <a:r>
              <a:rPr lang="en-US" altLang="ja-JP" sz="1100" dirty="0">
                <a:latin typeface="小塚ゴシック Pr6N L"/>
                <a:ea typeface="小塚ゴシック Pr6N L"/>
                <a:cs typeface="小塚ゴシック Pr6N L"/>
              </a:rPr>
              <a:t>Google Map</a:t>
            </a:r>
            <a:r>
              <a:rPr lang="ja-JP" altLang="en-US" sz="1100" dirty="0">
                <a:latin typeface="小塚ゴシック Pr6N L"/>
                <a:ea typeface="小塚ゴシック Pr6N L"/>
                <a:cs typeface="小塚ゴシック Pr6N L"/>
              </a:rPr>
              <a:t>にオープン</a:t>
            </a:r>
            <a:r>
              <a:rPr lang="en-US" altLang="ja-JP" sz="1100" dirty="0">
                <a:latin typeface="小塚ゴシック Pr6N L"/>
                <a:ea typeface="小塚ゴシック Pr6N L"/>
                <a:cs typeface="小塚ゴシック Pr6N L"/>
              </a:rPr>
              <a:t/>
            </a:r>
            <a:br>
              <a:rPr lang="en-US" altLang="ja-JP" sz="1100" dirty="0">
                <a:latin typeface="小塚ゴシック Pr6N L"/>
                <a:ea typeface="小塚ゴシック Pr6N L"/>
                <a:cs typeface="小塚ゴシック Pr6N L"/>
              </a:rPr>
            </a:br>
            <a:r>
              <a:rPr lang="ja-JP" altLang="en-US" sz="1100" dirty="0">
                <a:latin typeface="小塚ゴシック Pr6N L"/>
                <a:ea typeface="小塚ゴシック Pr6N L"/>
                <a:cs typeface="小塚ゴシック Pr6N L"/>
              </a:rPr>
              <a:t>データをマッシュアップしているが、</a:t>
            </a:r>
            <a:r>
              <a:rPr lang="en-US" altLang="ja-JP" sz="1100" dirty="0">
                <a:latin typeface="小塚ゴシック Pr6N L"/>
                <a:ea typeface="小塚ゴシック Pr6N L"/>
                <a:cs typeface="小塚ゴシック Pr6N L"/>
              </a:rPr>
              <a:t>Google Map</a:t>
            </a:r>
            <a:r>
              <a:rPr lang="ja-JP" altLang="en-US" sz="1100" dirty="0">
                <a:latin typeface="小塚ゴシック Pr6N L"/>
                <a:ea typeface="小塚ゴシック Pr6N L"/>
                <a:cs typeface="小塚ゴシック Pr6N L"/>
              </a:rPr>
              <a:t>はオープンデータ</a:t>
            </a:r>
            <a:r>
              <a:rPr lang="en-US" altLang="ja-JP" sz="1100" dirty="0">
                <a:latin typeface="小塚ゴシック Pr6N L"/>
                <a:ea typeface="小塚ゴシック Pr6N L"/>
                <a:cs typeface="小塚ゴシック Pr6N L"/>
              </a:rPr>
              <a:t/>
            </a:r>
            <a:br>
              <a:rPr lang="en-US" altLang="ja-JP" sz="1100" dirty="0">
                <a:latin typeface="小塚ゴシック Pr6N L"/>
                <a:ea typeface="小塚ゴシック Pr6N L"/>
                <a:cs typeface="小塚ゴシック Pr6N L"/>
              </a:rPr>
            </a:br>
            <a:r>
              <a:rPr lang="ja-JP" altLang="en-US" sz="1100" dirty="0">
                <a:latin typeface="小塚ゴシック Pr6N L"/>
                <a:ea typeface="小塚ゴシック Pr6N L"/>
                <a:cs typeface="小塚ゴシック Pr6N L"/>
              </a:rPr>
              <a:t>として利用できない。</a:t>
            </a:r>
            <a:endParaRPr lang="en-US" altLang="ja-JP" sz="1100" dirty="0">
              <a:latin typeface="小塚ゴシック Pr6N L"/>
              <a:ea typeface="小塚ゴシック Pr6N L"/>
              <a:cs typeface="小塚ゴシック Pr6N L"/>
            </a:endParaRPr>
          </a:p>
          <a:p>
            <a:r>
              <a:rPr lang="ja-JP" altLang="ja-JP" sz="1100" dirty="0">
                <a:latin typeface="小塚ゴシック Pr6N L"/>
                <a:ea typeface="小塚ゴシック Pr6N L"/>
                <a:cs typeface="小塚ゴシック Pr6N L"/>
              </a:rPr>
              <a:t>　</a:t>
            </a:r>
            <a:r>
              <a:rPr lang="ja-JP" altLang="en-US" sz="1100" dirty="0">
                <a:latin typeface="小塚ゴシック Pr6N L"/>
                <a:ea typeface="小塚ゴシック Pr6N L"/>
                <a:cs typeface="小塚ゴシック Pr6N L"/>
              </a:rPr>
              <a:t>そこで、道路地図などの地理情報データを誰でも自由に参加・編</a:t>
            </a:r>
            <a:r>
              <a:rPr lang="en-US" altLang="ja-JP" sz="1100" dirty="0">
                <a:latin typeface="小塚ゴシック Pr6N L"/>
                <a:ea typeface="小塚ゴシック Pr6N L"/>
                <a:cs typeface="小塚ゴシック Pr6N L"/>
              </a:rPr>
              <a:t/>
            </a:r>
            <a:br>
              <a:rPr lang="en-US" altLang="ja-JP" sz="1100" dirty="0">
                <a:latin typeface="小塚ゴシック Pr6N L"/>
                <a:ea typeface="小塚ゴシック Pr6N L"/>
                <a:cs typeface="小塚ゴシック Pr6N L"/>
              </a:rPr>
            </a:br>
            <a:r>
              <a:rPr lang="ja-JP" altLang="en-US" sz="1100" dirty="0">
                <a:latin typeface="小塚ゴシック Pr6N L"/>
                <a:ea typeface="小塚ゴシック Pr6N L"/>
                <a:cs typeface="小塚ゴシック Pr6N L"/>
              </a:rPr>
              <a:t>集・利用できる無料のオープンデータマップとして「</a:t>
            </a:r>
            <a:r>
              <a:rPr lang="en-US" altLang="ja-JP" sz="1100" dirty="0">
                <a:latin typeface="小塚ゴシック Pr6N L"/>
                <a:ea typeface="小塚ゴシック Pr6N L"/>
                <a:cs typeface="小塚ゴシック Pr6N L"/>
              </a:rPr>
              <a:t>Open Street </a:t>
            </a:r>
            <a:br>
              <a:rPr lang="en-US" altLang="ja-JP" sz="1100" dirty="0">
                <a:latin typeface="小塚ゴシック Pr6N L"/>
                <a:ea typeface="小塚ゴシック Pr6N L"/>
                <a:cs typeface="小塚ゴシック Pr6N L"/>
              </a:rPr>
            </a:br>
            <a:r>
              <a:rPr lang="en-US" altLang="ja-JP" sz="1100" dirty="0">
                <a:latin typeface="小塚ゴシック Pr6N L"/>
                <a:ea typeface="小塚ゴシック Pr6N L"/>
                <a:cs typeface="小塚ゴシック Pr6N L"/>
              </a:rPr>
              <a:t>Map</a:t>
            </a:r>
            <a:r>
              <a:rPr lang="ja-JP" altLang="en-US" sz="1100" dirty="0">
                <a:latin typeface="小塚ゴシック Pr6N L"/>
                <a:ea typeface="小塚ゴシック Pr6N L"/>
                <a:cs typeface="小塚ゴシック Pr6N L"/>
              </a:rPr>
              <a:t>（</a:t>
            </a:r>
            <a:r>
              <a:rPr lang="en-US" altLang="ja-JP" sz="1100" dirty="0">
                <a:latin typeface="小塚ゴシック Pr6N L"/>
                <a:ea typeface="小塚ゴシック Pr6N L"/>
                <a:cs typeface="小塚ゴシック Pr6N L"/>
              </a:rPr>
              <a:t>OSM</a:t>
            </a:r>
            <a:r>
              <a:rPr lang="ja-JP" altLang="en-US" sz="1100" dirty="0">
                <a:latin typeface="小塚ゴシック Pr6N L"/>
                <a:ea typeface="小塚ゴシック Pr6N L"/>
                <a:cs typeface="小塚ゴシック Pr6N L"/>
              </a:rPr>
              <a:t>）」が有志によって運営されている。このデータはこれ</a:t>
            </a:r>
            <a:r>
              <a:rPr lang="en-US" altLang="ja-JP" sz="1100" dirty="0">
                <a:latin typeface="小塚ゴシック Pr6N L"/>
                <a:ea typeface="小塚ゴシック Pr6N L"/>
                <a:cs typeface="小塚ゴシック Pr6N L"/>
              </a:rPr>
              <a:t/>
            </a:r>
            <a:br>
              <a:rPr lang="en-US" altLang="ja-JP" sz="1100" dirty="0">
                <a:latin typeface="小塚ゴシック Pr6N L"/>
                <a:ea typeface="小塚ゴシック Pr6N L"/>
                <a:cs typeface="小塚ゴシック Pr6N L"/>
              </a:rPr>
            </a:br>
            <a:r>
              <a:rPr lang="ja-JP" altLang="en-US" sz="1100" dirty="0">
                <a:latin typeface="小塚ゴシック Pr6N L"/>
                <a:ea typeface="小塚ゴシック Pr6N L"/>
                <a:cs typeface="小塚ゴシック Pr6N L"/>
              </a:rPr>
              <a:t>からのオープンデータ事業に欠かせないものとなるだろう。</a:t>
            </a:r>
            <a:endParaRPr lang="en-US" altLang="ja-JP" sz="1100" dirty="0">
              <a:latin typeface="小塚ゴシック Pr6N L"/>
              <a:ea typeface="小塚ゴシック Pr6N L"/>
              <a:cs typeface="小塚ゴシック Pr6N L"/>
            </a:endParaRPr>
          </a:p>
        </p:txBody>
      </p:sp>
      <p:sp>
        <p:nvSpPr>
          <p:cNvPr id="77" name="テキスト ボックス 76"/>
          <p:cNvSpPr txBox="1"/>
          <p:nvPr/>
        </p:nvSpPr>
        <p:spPr>
          <a:xfrm>
            <a:off x="-73111" y="1518394"/>
            <a:ext cx="5051798" cy="461665"/>
          </a:xfrm>
          <a:prstGeom prst="rect">
            <a:avLst/>
          </a:prstGeom>
          <a:noFill/>
        </p:spPr>
        <p:txBody>
          <a:bodyPr wrap="none" rtlCol="0">
            <a:spAutoFit/>
          </a:bodyPr>
          <a:lstStyle/>
          <a:p>
            <a:r>
              <a:rPr lang="ja-JP" altLang="en-US" sz="2400" dirty="0">
                <a:solidFill>
                  <a:srgbClr val="008000"/>
                </a:solidFill>
                <a:latin typeface="小塚ゴシック Pro M"/>
                <a:ea typeface="小塚ゴシック Pro M"/>
                <a:cs typeface="小塚ゴシック Pro M"/>
              </a:rPr>
              <a:t> オープンデータで“縦割り”をなくす</a:t>
            </a:r>
            <a:endParaRPr kumimoji="1" lang="ja-JP" altLang="en-US" sz="2400" dirty="0">
              <a:solidFill>
                <a:srgbClr val="008000"/>
              </a:solidFill>
              <a:latin typeface="小塚ゴシック Pro M"/>
              <a:ea typeface="小塚ゴシック Pro M"/>
              <a:cs typeface="小塚ゴシック Pro M"/>
            </a:endParaRPr>
          </a:p>
        </p:txBody>
      </p:sp>
      <p:sp>
        <p:nvSpPr>
          <p:cNvPr id="78" name="テキスト ボックス 77"/>
          <p:cNvSpPr txBox="1"/>
          <p:nvPr/>
        </p:nvSpPr>
        <p:spPr>
          <a:xfrm>
            <a:off x="57137" y="2098818"/>
            <a:ext cx="5068034" cy="4487381"/>
          </a:xfrm>
          <a:prstGeom prst="rect">
            <a:avLst/>
          </a:prstGeom>
          <a:noFill/>
        </p:spPr>
        <p:txBody>
          <a:bodyPr wrap="square" rtlCol="0">
            <a:noAutofit/>
          </a:bodyPr>
          <a:lstStyle/>
          <a:p>
            <a:pPr>
              <a:lnSpc>
                <a:spcPct val="110000"/>
              </a:lnSpc>
            </a:pPr>
            <a:r>
              <a:rPr lang="ja-JP" altLang="en-US" sz="1000" dirty="0">
                <a:latin typeface="小塚ゴシック Pr6N L"/>
                <a:ea typeface="小塚ゴシック Pr6N L"/>
                <a:cs typeface="小塚ゴシック Pr6N L"/>
              </a:rPr>
              <a:t>　室蘭市は、地方自治体で初めて地理空間情報</a:t>
            </a:r>
            <a:endParaRPr lang="en-US" altLang="ja-JP" sz="1000" dirty="0">
              <a:latin typeface="小塚ゴシック Pr6N L"/>
              <a:ea typeface="小塚ゴシック Pr6N L"/>
              <a:cs typeface="小塚ゴシック Pr6N L"/>
            </a:endParaRPr>
          </a:p>
          <a:p>
            <a:pPr>
              <a:lnSpc>
                <a:spcPct val="110000"/>
              </a:lnSpc>
            </a:pPr>
            <a:r>
              <a:rPr lang="ja-JP" altLang="en-US" sz="1000" dirty="0">
                <a:latin typeface="小塚ゴシック Pr6N L"/>
                <a:ea typeface="小塚ゴシック Pr6N L"/>
                <a:cs typeface="小塚ゴシック Pr6N L"/>
              </a:rPr>
              <a:t>（</a:t>
            </a:r>
            <a:r>
              <a:rPr lang="en-US" altLang="ja-JP" sz="1000" dirty="0">
                <a:latin typeface="小塚ゴシック Pr6N L"/>
                <a:ea typeface="小塚ゴシック Pr6N L"/>
                <a:cs typeface="小塚ゴシック Pr6N L"/>
              </a:rPr>
              <a:t>GIS</a:t>
            </a:r>
            <a:r>
              <a:rPr lang="ja-JP" altLang="en-US" sz="1000" dirty="0">
                <a:latin typeface="小塚ゴシック Pr6N L"/>
                <a:ea typeface="小塚ゴシック Pr6N L"/>
                <a:cs typeface="小塚ゴシック Pr6N L"/>
              </a:rPr>
              <a:t>）をオープンデータとして公開した。利</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活用例のひとつである「室蘭市オープンデータ</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による防災教育地図教材」を作成した青木和人</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氏によると、これに取り組む室蘭市のメリット</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は</a:t>
            </a:r>
            <a:r>
              <a:rPr lang="en-US" altLang="ja-JP" sz="1000" dirty="0">
                <a:latin typeface="小塚ゴシック Pr6N L"/>
                <a:ea typeface="小塚ゴシック Pr6N L"/>
                <a:cs typeface="小塚ゴシック Pr6N L"/>
              </a:rPr>
              <a:t>2</a:t>
            </a:r>
            <a:r>
              <a:rPr lang="ja-JP" altLang="en-US" sz="1000" dirty="0">
                <a:latin typeface="小塚ゴシック Pr6N L"/>
                <a:ea typeface="小塚ゴシック Pr6N L"/>
                <a:cs typeface="小塚ゴシック Pr6N L"/>
              </a:rPr>
              <a:t>つある。</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endParaRPr lang="en-US" altLang="ja-JP" sz="1000" dirty="0">
              <a:latin typeface="小塚ゴシック Pr6N L"/>
              <a:ea typeface="小塚ゴシック Pr6N L"/>
              <a:cs typeface="小塚ゴシック Pr6N L"/>
            </a:endParaRPr>
          </a:p>
          <a:p>
            <a:pPr>
              <a:lnSpc>
                <a:spcPct val="110000"/>
              </a:lnSpc>
            </a:pPr>
            <a:r>
              <a:rPr lang="ja-JP" altLang="en-US" sz="1000" dirty="0">
                <a:latin typeface="小塚ゴシック Pr6N L"/>
                <a:ea typeface="小塚ゴシック Pr6N L"/>
                <a:cs typeface="小塚ゴシック Pr6N L"/>
              </a:rPr>
              <a:t>　</a:t>
            </a:r>
            <a:r>
              <a:rPr lang="en-US" altLang="ja-JP" sz="1000" dirty="0">
                <a:latin typeface="小塚ゴシック Pr6N L"/>
                <a:ea typeface="小塚ゴシック Pr6N L"/>
                <a:cs typeface="小塚ゴシック Pr6N L"/>
              </a:rPr>
              <a:t>1</a:t>
            </a:r>
            <a:r>
              <a:rPr lang="ja-JP" altLang="en-US" sz="1000" dirty="0">
                <a:latin typeface="小塚ゴシック Pr6N L"/>
                <a:ea typeface="小塚ゴシック Pr6N L"/>
                <a:cs typeface="小塚ゴシック Pr6N L"/>
              </a:rPr>
              <a:t>つは、</a:t>
            </a:r>
            <a:r>
              <a:rPr lang="en-US" altLang="ja-JP" sz="1000" dirty="0">
                <a:latin typeface="小塚ゴシック Pr6N L"/>
                <a:ea typeface="小塚ゴシック Pr6N L"/>
                <a:cs typeface="小塚ゴシック Pr6N L"/>
              </a:rPr>
              <a:t>GIS</a:t>
            </a:r>
            <a:r>
              <a:rPr lang="ja-JP" altLang="en-US" sz="1000" dirty="0">
                <a:latin typeface="小塚ゴシック Pr6N L"/>
                <a:ea typeface="小塚ゴシック Pr6N L"/>
                <a:cs typeface="小塚ゴシック Pr6N L"/>
              </a:rPr>
              <a:t>情報を公開することにより、市</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の負担なく新たなツールが生まれた点である。</a:t>
            </a:r>
            <a:endParaRPr lang="en-US" altLang="ja-JP" sz="1000" dirty="0">
              <a:latin typeface="小塚ゴシック Pr6N L"/>
              <a:ea typeface="小塚ゴシック Pr6N L"/>
              <a:cs typeface="小塚ゴシック Pr6N L"/>
            </a:endParaRPr>
          </a:p>
          <a:p>
            <a:pPr>
              <a:lnSpc>
                <a:spcPct val="110000"/>
              </a:lnSpc>
            </a:pPr>
            <a:r>
              <a:rPr lang="ja-JP" altLang="en-US" sz="1000" dirty="0">
                <a:latin typeface="小塚ゴシック Pr6N L"/>
                <a:ea typeface="小塚ゴシック Pr6N L"/>
                <a:cs typeface="小塚ゴシック Pr6N L"/>
              </a:rPr>
              <a:t>地元の測定業者などが利用する</a:t>
            </a:r>
            <a:r>
              <a:rPr lang="en-US" altLang="ja-JP" sz="1000" dirty="0">
                <a:latin typeface="小塚ゴシック Pr6N L"/>
                <a:ea typeface="小塚ゴシック Pr6N L"/>
                <a:cs typeface="小塚ゴシック Pr6N L"/>
              </a:rPr>
              <a:t>GIS</a:t>
            </a:r>
            <a:r>
              <a:rPr lang="ja-JP" altLang="en-US" sz="1000" dirty="0">
                <a:latin typeface="小塚ゴシック Pr6N L"/>
                <a:ea typeface="小塚ゴシック Pr6N L"/>
                <a:cs typeface="小塚ゴシック Pr6N L"/>
              </a:rPr>
              <a:t>で利活用さ</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れ、工事情報を付加して再利用・再配布される</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ことで、市は多くの情報を基に効率的な業務を</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行うことができる。</a:t>
            </a:r>
            <a:endParaRPr lang="en-US" altLang="ja-JP" sz="1000" dirty="0">
              <a:latin typeface="小塚ゴシック Pr6N L"/>
              <a:ea typeface="小塚ゴシック Pr6N L"/>
              <a:cs typeface="小塚ゴシック Pr6N L"/>
            </a:endParaRPr>
          </a:p>
          <a:p>
            <a:pPr>
              <a:lnSpc>
                <a:spcPct val="110000"/>
              </a:lnSpc>
            </a:pPr>
            <a:endParaRPr lang="en-US" altLang="ja-JP" sz="1000" dirty="0">
              <a:latin typeface="小塚ゴシック Pr6N L"/>
              <a:ea typeface="小塚ゴシック Pr6N L"/>
              <a:cs typeface="小塚ゴシック Pr6N L"/>
            </a:endParaRPr>
          </a:p>
          <a:p>
            <a:pPr>
              <a:lnSpc>
                <a:spcPct val="110000"/>
              </a:lnSpc>
            </a:pPr>
            <a:r>
              <a:rPr lang="ja-JP" altLang="en-US" sz="1000" dirty="0">
                <a:latin typeface="小塚ゴシック Pr6N L"/>
                <a:ea typeface="小塚ゴシック Pr6N L"/>
                <a:cs typeface="小塚ゴシック Pr6N L"/>
              </a:rPr>
              <a:t>　もう</a:t>
            </a:r>
            <a:r>
              <a:rPr lang="en-US" altLang="ja-JP" sz="1000" dirty="0">
                <a:latin typeface="小塚ゴシック Pr6N L"/>
                <a:ea typeface="小塚ゴシック Pr6N L"/>
                <a:cs typeface="小塚ゴシック Pr6N L"/>
              </a:rPr>
              <a:t>1</a:t>
            </a:r>
            <a:r>
              <a:rPr lang="ja-JP" altLang="en-US" sz="1000" dirty="0">
                <a:latin typeface="小塚ゴシック Pr6N L"/>
                <a:ea typeface="小塚ゴシック Pr6N L"/>
                <a:cs typeface="小塚ゴシック Pr6N L"/>
              </a:rPr>
              <a:t>つは、この再配布された付加価値の高いデータは市行政内部の部門を超え</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て利用できるという点である。今まで部門ごとに持っていた専門的な情報を、ツー</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ルを用いることで全ての部署が感覚的に共有できる。これにより、スムーズかつ正</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確な情報共有が可能となった。</a:t>
            </a:r>
            <a:endParaRPr lang="en-US" altLang="ja-JP" sz="1000" dirty="0">
              <a:latin typeface="小塚ゴシック Pr6N L"/>
              <a:ea typeface="小塚ゴシック Pr6N L"/>
              <a:cs typeface="小塚ゴシック Pr6N L"/>
            </a:endParaRPr>
          </a:p>
          <a:p>
            <a:pPr>
              <a:lnSpc>
                <a:spcPct val="110000"/>
              </a:lnSpc>
            </a:pPr>
            <a:endParaRPr lang="en-US" altLang="ja-JP" sz="1000" dirty="0">
              <a:latin typeface="小塚ゴシック Pr6N L"/>
              <a:ea typeface="小塚ゴシック Pr6N L"/>
              <a:cs typeface="小塚ゴシック Pr6N L"/>
            </a:endParaRPr>
          </a:p>
          <a:p>
            <a:pPr>
              <a:lnSpc>
                <a:spcPct val="110000"/>
              </a:lnSpc>
            </a:pPr>
            <a:r>
              <a:rPr lang="ja-JP" altLang="ja-JP" sz="1000" dirty="0">
                <a:latin typeface="小塚ゴシック Pr6N L"/>
                <a:ea typeface="小塚ゴシック Pr6N L"/>
                <a:cs typeface="小塚ゴシック Pr6N L"/>
              </a:rPr>
              <a:t>　</a:t>
            </a:r>
            <a:r>
              <a:rPr lang="ja-JP" altLang="en-US" sz="1000" dirty="0">
                <a:latin typeface="小塚ゴシック Pr6N L"/>
                <a:ea typeface="小塚ゴシック Pr6N L"/>
                <a:cs typeface="小塚ゴシック Pr6N L"/>
              </a:rPr>
              <a:t>前述した「防災教育地図教材」は、</a:t>
            </a:r>
            <a:r>
              <a:rPr lang="en-US" altLang="ja-JP" sz="1000" dirty="0">
                <a:latin typeface="小塚ゴシック Pr6N L"/>
                <a:ea typeface="小塚ゴシック Pr6N L"/>
                <a:cs typeface="小塚ゴシック Pr6N L"/>
              </a:rPr>
              <a:t>Google Earth </a:t>
            </a:r>
            <a:r>
              <a:rPr lang="ja-JP" altLang="en-US" sz="1000" dirty="0">
                <a:latin typeface="小塚ゴシック Pr6N L"/>
                <a:ea typeface="小塚ゴシック Pr6N L"/>
                <a:cs typeface="小塚ゴシック Pr6N L"/>
              </a:rPr>
              <a:t>上で津波・洪水浸水範囲など</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の災害危険地域と人口・高齢者の多い地域を重ね合わせて確認することができる。</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室蘭市が</a:t>
            </a:r>
            <a:r>
              <a:rPr lang="en-US" altLang="ja-JP" sz="1000" dirty="0">
                <a:latin typeface="小塚ゴシック Pr6N L"/>
                <a:ea typeface="小塚ゴシック Pr6N L"/>
                <a:cs typeface="小塚ゴシック Pr6N L"/>
              </a:rPr>
              <a:t>GIS</a:t>
            </a:r>
            <a:r>
              <a:rPr lang="ja-JP" altLang="en-US" sz="1000" dirty="0">
                <a:latin typeface="小塚ゴシック Pr6N L"/>
                <a:ea typeface="小塚ゴシック Pr6N L"/>
                <a:cs typeface="小塚ゴシック Pr6N L"/>
              </a:rPr>
              <a:t>情報を公開することにより、分かりやすい防災教育教材を民間人が加工・流通させることが可能であるということを明確に提示したといえる。オープンデータは民間企業の新たな糸口になるだけでなく、自治体自身の行政内に抱える</a:t>
            </a:r>
            <a:r>
              <a:rPr lang="en-US" altLang="ja-JP" sz="1000" dirty="0">
                <a:latin typeface="小塚ゴシック Pr6N L"/>
                <a:ea typeface="小塚ゴシック Pr6N L"/>
                <a:cs typeface="小塚ゴシック Pr6N L"/>
              </a:rPr>
              <a:t/>
            </a:r>
            <a:br>
              <a:rPr lang="en-US" altLang="ja-JP" sz="1000" dirty="0">
                <a:latin typeface="小塚ゴシック Pr6N L"/>
                <a:ea typeface="小塚ゴシック Pr6N L"/>
                <a:cs typeface="小塚ゴシック Pr6N L"/>
              </a:rPr>
            </a:br>
            <a:r>
              <a:rPr lang="ja-JP" altLang="en-US" sz="1000" dirty="0">
                <a:latin typeface="小塚ゴシック Pr6N L"/>
                <a:ea typeface="小塚ゴシック Pr6N L"/>
                <a:cs typeface="小塚ゴシック Pr6N L"/>
              </a:rPr>
              <a:t>縦割り構造といった諸問題を解決する力も持っている。</a:t>
            </a:r>
            <a:endParaRPr lang="en-US" altLang="ja-JP" sz="1000" dirty="0">
              <a:latin typeface="小塚ゴシック Pr6N L"/>
              <a:ea typeface="小塚ゴシック Pr6N L"/>
              <a:cs typeface="小塚ゴシック Pr6N L"/>
            </a:endParaRPr>
          </a:p>
          <a:p>
            <a:pPr>
              <a:lnSpc>
                <a:spcPct val="110000"/>
              </a:lnSpc>
            </a:pPr>
            <a:endParaRPr lang="en-US" altLang="ja-JP" sz="1000" dirty="0">
              <a:latin typeface="小塚ゴシック Pr6N L"/>
              <a:ea typeface="小塚ゴシック Pr6N L"/>
              <a:cs typeface="小塚ゴシック Pr6N L"/>
            </a:endParaRPr>
          </a:p>
          <a:p>
            <a:pPr>
              <a:lnSpc>
                <a:spcPct val="110000"/>
              </a:lnSpc>
            </a:pPr>
            <a:endParaRPr lang="en-US" altLang="ja-JP" sz="1000" dirty="0">
              <a:latin typeface="小塚ゴシック Pr6N L"/>
              <a:ea typeface="小塚ゴシック Pr6N L"/>
              <a:cs typeface="小塚ゴシック Pr6N L"/>
            </a:endParaRPr>
          </a:p>
          <a:p>
            <a:pPr>
              <a:lnSpc>
                <a:spcPct val="110000"/>
              </a:lnSpc>
            </a:pPr>
            <a:r>
              <a:rPr lang="ja-JP" altLang="en-US" sz="1000" dirty="0">
                <a:latin typeface="小塚ゴシック Pr6N L"/>
                <a:ea typeface="小塚ゴシック Pr6N L"/>
                <a:cs typeface="小塚ゴシック Pr6N L"/>
              </a:rPr>
              <a:t>　</a:t>
            </a:r>
            <a:endParaRPr lang="en-US" altLang="ja-JP" sz="1000" dirty="0">
              <a:latin typeface="小塚ゴシック Pr6N L"/>
              <a:ea typeface="小塚ゴシック Pr6N L"/>
              <a:cs typeface="小塚ゴシック Pr6N L"/>
            </a:endParaRPr>
          </a:p>
          <a:p>
            <a:pPr>
              <a:lnSpc>
                <a:spcPct val="110000"/>
              </a:lnSpc>
            </a:pPr>
            <a:r>
              <a:rPr lang="ja-JP" altLang="ja-JP" sz="1000" dirty="0">
                <a:latin typeface="小塚ゴシック Pr6N L"/>
                <a:ea typeface="小塚ゴシック Pr6N L"/>
                <a:cs typeface="小塚ゴシック Pr6N L"/>
              </a:rPr>
              <a:t>　</a:t>
            </a:r>
            <a:endParaRPr lang="en-US" altLang="ja-JP" sz="1000" dirty="0">
              <a:latin typeface="小塚ゴシック Pr6N L"/>
              <a:ea typeface="小塚ゴシック Pr6N L"/>
              <a:cs typeface="小塚ゴシック Pr6N L"/>
            </a:endParaRPr>
          </a:p>
          <a:p>
            <a:pPr>
              <a:lnSpc>
                <a:spcPct val="110000"/>
              </a:lnSpc>
            </a:pPr>
            <a:r>
              <a:rPr lang="ja-JP" altLang="ja-JP" sz="1000" dirty="0">
                <a:latin typeface="小塚ゴシック Pr6N L"/>
                <a:ea typeface="小塚ゴシック Pr6N L"/>
                <a:cs typeface="小塚ゴシック Pr6N L"/>
              </a:rPr>
              <a:t>　</a:t>
            </a:r>
            <a:endParaRPr lang="en-US" altLang="ja-JP" sz="1000" dirty="0">
              <a:latin typeface="小塚ゴシック Pr6N L"/>
              <a:ea typeface="小塚ゴシック Pr6N L"/>
              <a:cs typeface="小塚ゴシック Pr6N L"/>
            </a:endParaRPr>
          </a:p>
          <a:p>
            <a:pPr>
              <a:lnSpc>
                <a:spcPct val="110000"/>
              </a:lnSpc>
            </a:pPr>
            <a:endParaRPr lang="en-US" altLang="ja-JP" sz="1000" dirty="0">
              <a:latin typeface="小塚ゴシック Pr6N L"/>
              <a:ea typeface="小塚ゴシック Pr6N L"/>
              <a:cs typeface="小塚ゴシック Pr6N L"/>
            </a:endParaRPr>
          </a:p>
          <a:p>
            <a:pPr>
              <a:lnSpc>
                <a:spcPct val="110000"/>
              </a:lnSpc>
            </a:pPr>
            <a:r>
              <a:rPr lang="ja-JP" altLang="ja-JP" sz="1000" dirty="0">
                <a:latin typeface="小塚ゴシック Pr6N L"/>
                <a:ea typeface="小塚ゴシック Pr6N L"/>
                <a:cs typeface="小塚ゴシック Pr6N L"/>
              </a:rPr>
              <a:t>　</a:t>
            </a:r>
            <a:endParaRPr lang="en-US" altLang="ja-JP" sz="1000" dirty="0">
              <a:latin typeface="小塚ゴシック Pr6N L"/>
              <a:ea typeface="小塚ゴシック Pr6N L"/>
              <a:cs typeface="小塚ゴシック Pr6N L"/>
            </a:endParaRPr>
          </a:p>
        </p:txBody>
      </p:sp>
      <p:sp>
        <p:nvSpPr>
          <p:cNvPr id="69" name="テキスト ボックス 68"/>
          <p:cNvSpPr txBox="1"/>
          <p:nvPr/>
        </p:nvSpPr>
        <p:spPr>
          <a:xfrm>
            <a:off x="2896712" y="3904299"/>
            <a:ext cx="2003294" cy="307777"/>
          </a:xfrm>
          <a:prstGeom prst="rect">
            <a:avLst/>
          </a:prstGeom>
          <a:noFill/>
        </p:spPr>
        <p:txBody>
          <a:bodyPr wrap="none" rtlCol="0">
            <a:spAutoFit/>
          </a:bodyPr>
          <a:lstStyle/>
          <a:p>
            <a:r>
              <a:rPr lang="ja-JP" altLang="en-US" sz="700" dirty="0">
                <a:latin typeface="小塚ゴシック Pr6N L"/>
                <a:ea typeface="小塚ゴシック Pr6N L"/>
                <a:cs typeface="小塚ゴシック Pr6N L"/>
              </a:rPr>
              <a:t>（制作者：青木和人氏　</a:t>
            </a:r>
            <a:endParaRPr lang="en-US" altLang="ja-JP" sz="700" dirty="0">
              <a:latin typeface="小塚ゴシック Pr6N L"/>
              <a:ea typeface="小塚ゴシック Pr6N L"/>
              <a:cs typeface="小塚ゴシック Pr6N L"/>
            </a:endParaRPr>
          </a:p>
          <a:p>
            <a:r>
              <a:rPr lang="ja-JP" altLang="ja-JP" sz="700" dirty="0">
                <a:latin typeface="小塚ゴシック Pr6N L"/>
                <a:ea typeface="小塚ゴシック Pr6N L"/>
                <a:cs typeface="小塚ゴシック Pr6N L"/>
              </a:rPr>
              <a:t>　</a:t>
            </a:r>
            <a:r>
              <a:rPr lang="ja-JP" altLang="en-US" sz="700" dirty="0">
                <a:latin typeface="小塚ゴシック Pr6N L"/>
                <a:ea typeface="小塚ゴシック Pr6N L"/>
                <a:cs typeface="小塚ゴシック Pr6N L"/>
              </a:rPr>
              <a:t>　　あおきオープンデータ研究所</a:t>
            </a:r>
            <a:r>
              <a:rPr lang="en-US" altLang="ja-JP" sz="700" dirty="0">
                <a:latin typeface="小塚ゴシック Pr6N L"/>
                <a:ea typeface="小塚ゴシック Pr6N L"/>
                <a:cs typeface="小塚ゴシック Pr6N L"/>
              </a:rPr>
              <a:t>HP</a:t>
            </a:r>
            <a:r>
              <a:rPr lang="ja-JP" altLang="en-US" sz="700" dirty="0">
                <a:latin typeface="小塚ゴシック Pr6N L"/>
                <a:ea typeface="小塚ゴシック Pr6N L"/>
                <a:cs typeface="小塚ゴシック Pr6N L"/>
              </a:rPr>
              <a:t>より）</a:t>
            </a:r>
            <a:endParaRPr lang="en-US" altLang="ja-JP" sz="700" dirty="0">
              <a:latin typeface="小塚ゴシック Pr6N L"/>
              <a:ea typeface="小塚ゴシック Pr6N L"/>
              <a:cs typeface="小塚ゴシック Pr6N L"/>
            </a:endParaRPr>
          </a:p>
        </p:txBody>
      </p:sp>
      <p:pic>
        <p:nvPicPr>
          <p:cNvPr id="2" name="図 1" descr="スクリーンショット 2016-01-27 17.02.52.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20599" y="2175014"/>
            <a:ext cx="1619037" cy="1749605"/>
          </a:xfrm>
          <a:prstGeom prst="rect">
            <a:avLst/>
          </a:prstGeom>
        </p:spPr>
      </p:pic>
      <p:sp>
        <p:nvSpPr>
          <p:cNvPr id="73" name="正方形/長方形 72"/>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grpSp>
        <p:nvGrpSpPr>
          <p:cNvPr id="74" name="図形グループ 73"/>
          <p:cNvGrpSpPr/>
          <p:nvPr/>
        </p:nvGrpSpPr>
        <p:grpSpPr>
          <a:xfrm>
            <a:off x="6255233" y="250008"/>
            <a:ext cx="752743" cy="752743"/>
            <a:chOff x="6255233" y="281179"/>
            <a:chExt cx="752743" cy="752743"/>
          </a:xfrm>
          <a:noFill/>
        </p:grpSpPr>
        <p:sp>
          <p:nvSpPr>
            <p:cNvPr id="79" name="角丸四角形 78"/>
            <p:cNvSpPr/>
            <p:nvPr/>
          </p:nvSpPr>
          <p:spPr>
            <a:xfrm>
              <a:off x="6255233" y="281179"/>
              <a:ext cx="752743" cy="752743"/>
            </a:xfrm>
            <a:prstGeom prst="roundRect">
              <a:avLst/>
            </a:prstGeom>
            <a:grpFill/>
            <a:ln w="38100">
              <a:solidFill>
                <a:srgbClr val="BDF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0" name="テキスト ボックス 79"/>
            <p:cNvSpPr txBox="1"/>
            <p:nvPr/>
          </p:nvSpPr>
          <p:spPr>
            <a:xfrm>
              <a:off x="6308439" y="334385"/>
              <a:ext cx="646331" cy="646331"/>
            </a:xfrm>
            <a:prstGeom prst="rect">
              <a:avLst/>
            </a:prstGeom>
            <a:grpFill/>
            <a:ln>
              <a:noFill/>
            </a:ln>
          </p:spPr>
          <p:txBody>
            <a:bodyPr wrap="none" rtlCol="0">
              <a:spAutoFit/>
            </a:bodyPr>
            <a:lstStyle/>
            <a:p>
              <a:r>
                <a:rPr kumimoji="1" lang="ja-JP" altLang="en-US" dirty="0">
                  <a:solidFill>
                    <a:srgbClr val="BDFFC9"/>
                  </a:solidFill>
                  <a:latin typeface="小塚ゴシック Pr6N M"/>
                  <a:ea typeface="小塚ゴシック Pr6N M"/>
                  <a:cs typeface="小塚ゴシック Pr6N M"/>
                </a:rPr>
                <a:t>防災</a:t>
              </a:r>
              <a:endParaRPr kumimoji="1" lang="en-US" altLang="ja-JP" dirty="0">
                <a:solidFill>
                  <a:srgbClr val="BDFFC9"/>
                </a:solidFill>
                <a:latin typeface="小塚ゴシック Pr6N M"/>
                <a:ea typeface="小塚ゴシック Pr6N M"/>
                <a:cs typeface="小塚ゴシック Pr6N M"/>
              </a:endParaRPr>
            </a:p>
            <a:p>
              <a:r>
                <a:rPr lang="ja-JP" altLang="en-US" dirty="0">
                  <a:solidFill>
                    <a:srgbClr val="BDFFC9"/>
                  </a:solidFill>
                  <a:latin typeface="小塚ゴシック Pr6N M"/>
                  <a:ea typeface="小塚ゴシック Pr6N M"/>
                  <a:cs typeface="小塚ゴシック Pr6N M"/>
                </a:rPr>
                <a:t>減災</a:t>
              </a:r>
              <a:endParaRPr kumimoji="1" lang="ja-JP" altLang="en-US" dirty="0">
                <a:solidFill>
                  <a:srgbClr val="BDFFC9"/>
                </a:solidFill>
                <a:latin typeface="小塚ゴシック Pr6N M"/>
                <a:ea typeface="小塚ゴシック Pr6N M"/>
                <a:cs typeface="小塚ゴシック Pr6N M"/>
              </a:endParaRPr>
            </a:p>
          </p:txBody>
        </p:sp>
      </p:grpSp>
      <p:grpSp>
        <p:nvGrpSpPr>
          <p:cNvPr id="81" name="図形グループ 80"/>
          <p:cNvGrpSpPr/>
          <p:nvPr/>
        </p:nvGrpSpPr>
        <p:grpSpPr>
          <a:xfrm>
            <a:off x="8089329" y="250008"/>
            <a:ext cx="752743" cy="752743"/>
            <a:chOff x="8060984" y="281179"/>
            <a:chExt cx="752743" cy="752743"/>
          </a:xfrm>
          <a:noFill/>
        </p:grpSpPr>
        <p:sp>
          <p:nvSpPr>
            <p:cNvPr id="82" name="角丸四角形 81"/>
            <p:cNvSpPr/>
            <p:nvPr/>
          </p:nvSpPr>
          <p:spPr>
            <a:xfrm>
              <a:off x="8060984" y="281179"/>
              <a:ext cx="752743" cy="752743"/>
            </a:xfrm>
            <a:prstGeom prst="roundRect">
              <a:avLst/>
            </a:prstGeom>
            <a:grpFill/>
            <a:ln w="38100">
              <a:solidFill>
                <a:srgbClr val="BDF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3" name="テキスト ボックス 82"/>
            <p:cNvSpPr txBox="1"/>
            <p:nvPr/>
          </p:nvSpPr>
          <p:spPr>
            <a:xfrm>
              <a:off x="8114190" y="334385"/>
              <a:ext cx="646331" cy="646331"/>
            </a:xfrm>
            <a:prstGeom prst="rect">
              <a:avLst/>
            </a:prstGeom>
            <a:grpFill/>
            <a:ln>
              <a:noFill/>
            </a:ln>
          </p:spPr>
          <p:txBody>
            <a:bodyPr wrap="none" rtlCol="0">
              <a:spAutoFit/>
            </a:bodyPr>
            <a:lstStyle/>
            <a:p>
              <a:r>
                <a:rPr lang="ja-JP" altLang="en-US" dirty="0">
                  <a:solidFill>
                    <a:srgbClr val="BDFFC9"/>
                  </a:solidFill>
                  <a:latin typeface="小塚ゴシック Pr6N M"/>
                  <a:ea typeface="小塚ゴシック Pr6N M"/>
                  <a:cs typeface="小塚ゴシック Pr6N M"/>
                </a:rPr>
                <a:t>産業</a:t>
              </a:r>
              <a:endParaRPr lang="en-US" altLang="ja-JP" dirty="0">
                <a:solidFill>
                  <a:srgbClr val="BDFFC9"/>
                </a:solidFill>
                <a:latin typeface="小塚ゴシック Pr6N M"/>
                <a:ea typeface="小塚ゴシック Pr6N M"/>
                <a:cs typeface="小塚ゴシック Pr6N M"/>
              </a:endParaRPr>
            </a:p>
            <a:p>
              <a:r>
                <a:rPr lang="ja-JP" altLang="en-US" dirty="0">
                  <a:solidFill>
                    <a:srgbClr val="BDFFC9"/>
                  </a:solidFill>
                  <a:latin typeface="小塚ゴシック Pr6N M"/>
                  <a:ea typeface="小塚ゴシック Pr6N M"/>
                  <a:cs typeface="小塚ゴシック Pr6N M"/>
                </a:rPr>
                <a:t>創出</a:t>
              </a:r>
              <a:endParaRPr kumimoji="1" lang="en-US" altLang="ja-JP" dirty="0">
                <a:solidFill>
                  <a:srgbClr val="BDFFC9"/>
                </a:solidFill>
                <a:latin typeface="小塚ゴシック Pr6N M"/>
                <a:ea typeface="小塚ゴシック Pr6N M"/>
                <a:cs typeface="小塚ゴシック Pr6N M"/>
              </a:endParaRPr>
            </a:p>
          </p:txBody>
        </p:sp>
      </p:grpSp>
      <p:grpSp>
        <p:nvGrpSpPr>
          <p:cNvPr id="84" name="図形グループ 83"/>
          <p:cNvGrpSpPr/>
          <p:nvPr/>
        </p:nvGrpSpPr>
        <p:grpSpPr>
          <a:xfrm>
            <a:off x="7172281" y="250008"/>
            <a:ext cx="752743" cy="752743"/>
            <a:chOff x="7154801" y="281179"/>
            <a:chExt cx="752743" cy="752743"/>
          </a:xfrm>
        </p:grpSpPr>
        <p:sp>
          <p:nvSpPr>
            <p:cNvPr id="85" name="角丸四角形 84"/>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6" name="テキスト ボックス 85"/>
            <p:cNvSpPr txBox="1"/>
            <p:nvPr/>
          </p:nvSpPr>
          <p:spPr>
            <a:xfrm>
              <a:off x="7208007" y="334385"/>
              <a:ext cx="646331" cy="646331"/>
            </a:xfrm>
            <a:prstGeom prst="rect">
              <a:avLst/>
            </a:prstGeom>
            <a:noFill/>
          </p:spPr>
          <p:txBody>
            <a:bodyPr wrap="none" rtlCol="0">
              <a:spAutoFit/>
            </a:bodyPr>
            <a:lstStyle/>
            <a:p>
              <a:r>
                <a:rPr lang="ja-JP" altLang="en-US" dirty="0">
                  <a:solidFill>
                    <a:srgbClr val="CCFFCC"/>
                  </a:solidFill>
                  <a:latin typeface="小塚ゴシック Pr6N M"/>
                  <a:ea typeface="小塚ゴシック Pr6N M"/>
                  <a:cs typeface="小塚ゴシック Pr6N M"/>
                </a:rPr>
                <a:t>少子</a:t>
              </a:r>
              <a:endParaRPr lang="en-US" altLang="ja-JP" dirty="0">
                <a:solidFill>
                  <a:srgbClr val="CCFFCC"/>
                </a:solidFill>
                <a:latin typeface="小塚ゴシック Pr6N M"/>
                <a:ea typeface="小塚ゴシック Pr6N M"/>
                <a:cs typeface="小塚ゴシック Pr6N M"/>
              </a:endParaRPr>
            </a:p>
            <a:p>
              <a:r>
                <a:rPr lang="ja-JP" altLang="en-US" dirty="0">
                  <a:solidFill>
                    <a:srgbClr val="CCFFCC"/>
                  </a:solidFill>
                  <a:latin typeface="小塚ゴシック Pr6N M"/>
                  <a:ea typeface="小塚ゴシック Pr6N M"/>
                  <a:cs typeface="小塚ゴシック Pr6N M"/>
                </a:rPr>
                <a:t>高齢</a:t>
              </a:r>
              <a:endParaRPr lang="en-US" altLang="ja-JP" dirty="0">
                <a:solidFill>
                  <a:srgbClr val="CCFFCC"/>
                </a:solidFill>
                <a:latin typeface="小塚ゴシック Pr6N M"/>
                <a:ea typeface="小塚ゴシック Pr6N M"/>
                <a:cs typeface="小塚ゴシック Pr6N M"/>
              </a:endParaRPr>
            </a:p>
          </p:txBody>
        </p:sp>
      </p:grpSp>
      <p:sp>
        <p:nvSpPr>
          <p:cNvPr id="87" name="角丸四角形 86"/>
          <p:cNvSpPr/>
          <p:nvPr/>
        </p:nvSpPr>
        <p:spPr>
          <a:xfrm>
            <a:off x="9006672" y="250008"/>
            <a:ext cx="752743" cy="752743"/>
          </a:xfrm>
          <a:prstGeom prst="roundRect">
            <a:avLst/>
          </a:prstGeom>
          <a:solidFill>
            <a:srgbClr val="FFFFFF"/>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8" name="テキスト ボックス 87"/>
          <p:cNvSpPr txBox="1"/>
          <p:nvPr/>
        </p:nvSpPr>
        <p:spPr>
          <a:xfrm>
            <a:off x="9059584" y="259585"/>
            <a:ext cx="684803" cy="738664"/>
          </a:xfrm>
          <a:prstGeom prst="rect">
            <a:avLst/>
          </a:prstGeom>
          <a:noFill/>
        </p:spPr>
        <p:txBody>
          <a:bodyPr wrap="none" rtlCol="0">
            <a:spAutoFit/>
          </a:bodyPr>
          <a:lstStyle/>
          <a:p>
            <a:r>
              <a:rPr lang="ja-JP" altLang="en-US" sz="1400" dirty="0">
                <a:solidFill>
                  <a:srgbClr val="1DDF06"/>
                </a:solidFill>
                <a:latin typeface="小塚ゴシック Pr6N M"/>
                <a:ea typeface="小塚ゴシック Pr6N M"/>
                <a:cs typeface="小塚ゴシック Pr6N M"/>
              </a:rPr>
              <a:t>防犯</a:t>
            </a:r>
            <a:endParaRPr lang="en-US" altLang="ja-JP" sz="1400" dirty="0">
              <a:solidFill>
                <a:srgbClr val="1DDF06"/>
              </a:solidFill>
              <a:latin typeface="小塚ゴシック Pr6N M"/>
              <a:ea typeface="小塚ゴシック Pr6N M"/>
              <a:cs typeface="小塚ゴシック Pr6N M"/>
            </a:endParaRPr>
          </a:p>
          <a:p>
            <a:r>
              <a:rPr lang="ja-JP" altLang="en-US" sz="1400" dirty="0">
                <a:solidFill>
                  <a:srgbClr val="1DDF06"/>
                </a:solidFill>
                <a:latin typeface="小塚ゴシック Pr6N M"/>
                <a:ea typeface="小塚ゴシック Pr6N M"/>
                <a:cs typeface="小塚ゴシック Pr6N M"/>
              </a:rPr>
              <a:t>医療</a:t>
            </a:r>
            <a:endParaRPr lang="en-US" altLang="ja-JP" sz="1400" dirty="0">
              <a:solidFill>
                <a:srgbClr val="1DDF06"/>
              </a:solidFill>
              <a:latin typeface="小塚ゴシック Pr6N M"/>
              <a:ea typeface="小塚ゴシック Pr6N M"/>
              <a:cs typeface="小塚ゴシック Pr6N M"/>
            </a:endParaRPr>
          </a:p>
          <a:p>
            <a:r>
              <a:rPr lang="ja-JP" altLang="en-US" sz="1400" dirty="0">
                <a:solidFill>
                  <a:srgbClr val="1DDF06"/>
                </a:solidFill>
                <a:latin typeface="小塚ゴシック Pr6N M"/>
                <a:ea typeface="小塚ゴシック Pr6N M"/>
                <a:cs typeface="小塚ゴシック Pr6N M"/>
              </a:rPr>
              <a:t>教育</a:t>
            </a:r>
            <a:r>
              <a:rPr lang="ja-JP" altLang="en-US" sz="1000" dirty="0">
                <a:solidFill>
                  <a:srgbClr val="1DDF06"/>
                </a:solidFill>
                <a:latin typeface="小塚ゴシック Pr6N M"/>
                <a:ea typeface="小塚ゴシック Pr6N M"/>
                <a:cs typeface="小塚ゴシック Pr6N M"/>
              </a:rPr>
              <a:t>等</a:t>
            </a:r>
            <a:endParaRPr lang="en-US" altLang="ja-JP" dirty="0">
              <a:solidFill>
                <a:srgbClr val="1DDF06"/>
              </a:solidFill>
              <a:latin typeface="小塚ゴシック Pr6N M"/>
              <a:ea typeface="小塚ゴシック Pr6N M"/>
              <a:cs typeface="小塚ゴシック Pr6N M"/>
            </a:endParaRPr>
          </a:p>
        </p:txBody>
      </p:sp>
      <p:sp>
        <p:nvSpPr>
          <p:cNvPr id="89"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rgbClr val="FFFFFF"/>
                </a:solidFill>
                <a:latin typeface="小塚ゴシック Pr6N R"/>
                <a:ea typeface="小塚ゴシック Pr6N R"/>
                <a:cs typeface="小塚ゴシック Pr6N R"/>
              </a:rPr>
              <a:t>みんなでつくる、街の地図サービス　</a:t>
            </a:r>
            <a:endParaRPr kumimoji="1" lang="ja-JP" altLang="en-US" sz="1400" dirty="0">
              <a:solidFill>
                <a:srgbClr val="FFFFFF"/>
              </a:solidFill>
              <a:latin typeface="小塚ゴシック Pr6N R"/>
              <a:ea typeface="小塚ゴシック Pr6N R"/>
              <a:cs typeface="小塚ゴシック Pr6N R"/>
            </a:endParaRPr>
          </a:p>
        </p:txBody>
      </p:sp>
      <p:sp>
        <p:nvSpPr>
          <p:cNvPr id="90"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rgbClr val="FFFFFF"/>
                </a:solidFill>
                <a:latin typeface="小塚ゴシック Pr6N R"/>
                <a:ea typeface="小塚ゴシック Pr6N R"/>
                <a:cs typeface="小塚ゴシック Pr6N R"/>
              </a:rPr>
              <a:t>By</a:t>
            </a:r>
            <a:r>
              <a:rPr lang="ja-JP" altLang="en-US" sz="1400" dirty="0">
                <a:solidFill>
                  <a:srgbClr val="FFFFFF"/>
                </a:solidFill>
                <a:latin typeface="小塚ゴシック Pr6N R"/>
                <a:ea typeface="小塚ゴシック Pr6N R"/>
                <a:cs typeface="小塚ゴシック Pr6N R"/>
              </a:rPr>
              <a:t> 室蘭市</a:t>
            </a:r>
            <a:endParaRPr kumimoji="1" lang="ja-JP" altLang="en-US" sz="1400" dirty="0">
              <a:solidFill>
                <a:srgbClr val="FFFFFF"/>
              </a:solidFill>
              <a:latin typeface="小塚ゴシック Pr6N R"/>
              <a:ea typeface="小塚ゴシック Pr6N R"/>
              <a:cs typeface="小塚ゴシック Pr6N R"/>
            </a:endParaRPr>
          </a:p>
        </p:txBody>
      </p:sp>
      <p:sp>
        <p:nvSpPr>
          <p:cNvPr id="91" name="タイトル 1"/>
          <p:cNvSpPr txBox="1">
            <a:spLocks/>
          </p:cNvSpPr>
          <p:nvPr/>
        </p:nvSpPr>
        <p:spPr>
          <a:xfrm>
            <a:off x="-349" y="222937"/>
            <a:ext cx="6308788"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300">
                <a:solidFill>
                  <a:schemeClr val="bg1"/>
                </a:solidFill>
                <a:latin typeface="小塚ゴシック Pro M"/>
                <a:ea typeface="小塚ゴシック Pro M"/>
                <a:cs typeface="小塚ゴシック Pro M"/>
              </a:rPr>
              <a:t>室蘭市</a:t>
            </a:r>
            <a:r>
              <a:rPr lang="en-US" altLang="ja-JP" sz="2300">
                <a:solidFill>
                  <a:schemeClr val="bg1"/>
                </a:solidFill>
                <a:latin typeface="小塚ゴシック Pro M"/>
                <a:ea typeface="小塚ゴシック Pro M"/>
                <a:cs typeface="小塚ゴシック Pro M"/>
              </a:rPr>
              <a:t>GIS</a:t>
            </a:r>
            <a:r>
              <a:rPr lang="ja-JP" altLang="en-US" sz="2300">
                <a:solidFill>
                  <a:schemeClr val="bg1"/>
                </a:solidFill>
                <a:latin typeface="小塚ゴシック Pro M"/>
                <a:ea typeface="小塚ゴシック Pro M"/>
                <a:cs typeface="小塚ゴシック Pro M"/>
              </a:rPr>
              <a:t>情報の</a:t>
            </a:r>
            <a:r>
              <a:rPr lang="en-US" altLang="ja-JP" sz="2300">
                <a:solidFill>
                  <a:schemeClr val="bg1"/>
                </a:solidFill>
                <a:latin typeface="小塚ゴシック Pro M"/>
                <a:ea typeface="小塚ゴシック Pro M"/>
                <a:cs typeface="小塚ゴシック Pro M"/>
              </a:rPr>
              <a:t>(</a:t>
            </a:r>
            <a:r>
              <a:rPr lang="ja-JP" altLang="en-US" sz="2300">
                <a:solidFill>
                  <a:schemeClr val="bg1"/>
                </a:solidFill>
                <a:latin typeface="小塚ゴシック Pro M"/>
                <a:ea typeface="小塚ゴシック Pro M"/>
                <a:cs typeface="小塚ゴシック Pro M"/>
              </a:rPr>
              <a:t>一部</a:t>
            </a:r>
            <a:r>
              <a:rPr lang="en-US" altLang="ja-JP" sz="2300">
                <a:solidFill>
                  <a:schemeClr val="bg1"/>
                </a:solidFill>
                <a:latin typeface="小塚ゴシック Pro M"/>
                <a:ea typeface="小塚ゴシック Pro M"/>
                <a:cs typeface="小塚ゴシック Pro M"/>
              </a:rPr>
              <a:t>)</a:t>
            </a:r>
            <a:r>
              <a:rPr lang="ja-JP" altLang="en-US" sz="2300">
                <a:solidFill>
                  <a:schemeClr val="bg1"/>
                </a:solidFill>
                <a:latin typeface="小塚ゴシック Pro M"/>
                <a:ea typeface="小塚ゴシック Pro M"/>
                <a:cs typeface="小塚ゴシック Pro M"/>
              </a:rPr>
              <a:t>オープンデータ化事業</a:t>
            </a:r>
            <a:endParaRPr lang="ja-JP" altLang="en-US" sz="2300" dirty="0">
              <a:solidFill>
                <a:schemeClr val="bg1"/>
              </a:solidFill>
              <a:latin typeface="小塚ゴシック Pro M"/>
              <a:ea typeface="小塚ゴシック Pro M"/>
              <a:cs typeface="小塚ゴシック Pro M"/>
            </a:endParaRPr>
          </a:p>
        </p:txBody>
      </p:sp>
    </p:spTree>
    <p:extLst>
      <p:ext uri="{BB962C8B-B14F-4D97-AF65-F5344CB8AC3E}">
        <p14:creationId xmlns:p14="http://schemas.microsoft.com/office/powerpoint/2010/main" val="1176099422"/>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219</Words>
  <Application>Microsoft Office PowerPoint</Application>
  <PresentationFormat>A4 210 x 297 mm</PresentationFormat>
  <Paragraphs>80</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室蘭市GIS情報の(一部)オープンデータ化事業</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2018-02-21T08:14:08Z</dcterms:created>
  <dcterms:modified xsi:type="dcterms:W3CDTF">2018-02-21T08:14:11Z</dcterms:modified>
</cp:coreProperties>
</file>