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sldIdLst>
    <p:sldId id="257" r:id="rId2"/>
    <p:sldId id="256" r:id="rId3"/>
  </p:sldIdLst>
  <p:sldSz cx="9906000" cy="6858000" type="A4"/>
  <p:notesSz cx="6807200" cy="9939338"/>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4ED762"/>
    <a:srgbClr val="99FF99"/>
    <a:srgbClr val="6633FF"/>
    <a:srgbClr val="663399"/>
    <a:srgbClr val="6633CC"/>
    <a:srgbClr val="6600FF"/>
    <a:srgbClr val="9933FF"/>
    <a:srgbClr val="CC6666"/>
    <a:srgbClr val="FF33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29" autoAdjust="0"/>
    <p:restoredTop sz="84492" autoAdjust="0"/>
  </p:normalViewPr>
  <p:slideViewPr>
    <p:cSldViewPr snapToGrid="0" snapToObjects="1">
      <p:cViewPr varScale="1">
        <p:scale>
          <a:sx n="60" d="100"/>
          <a:sy n="60" d="100"/>
        </p:scale>
        <p:origin x="1722" y="72"/>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pPr/>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pPr/>
              <a:t>‹#›</a:t>
            </a:fld>
            <a:endParaRPr kumimoji="1" lang="ja-JP" altLang="en-US"/>
          </a:p>
        </p:txBody>
      </p:sp>
    </p:spTree>
    <p:extLst>
      <p:ext uri="{BB962C8B-B14F-4D97-AF65-F5344CB8AC3E}">
        <p14:creationId xmlns:p14="http://schemas.microsoft.com/office/powerpoint/2010/main" val="124568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pPr/>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pPr/>
              <a:t>‹#›</a:t>
            </a:fld>
            <a:endParaRPr kumimoji="1" lang="ja-JP" altLang="en-US"/>
          </a:p>
        </p:txBody>
      </p:sp>
    </p:spTree>
    <p:extLst>
      <p:ext uri="{BB962C8B-B14F-4D97-AF65-F5344CB8AC3E}">
        <p14:creationId xmlns:p14="http://schemas.microsoft.com/office/powerpoint/2010/main" val="322240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pPr/>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pPr/>
              <a:t>‹#›</a:t>
            </a:fld>
            <a:endParaRPr kumimoji="1" lang="ja-JP" altLang="en-US"/>
          </a:p>
        </p:txBody>
      </p:sp>
    </p:spTree>
    <p:extLst>
      <p:ext uri="{BB962C8B-B14F-4D97-AF65-F5344CB8AC3E}">
        <p14:creationId xmlns:p14="http://schemas.microsoft.com/office/powerpoint/2010/main" val="143987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pPr/>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pPr/>
              <a:t>‹#›</a:t>
            </a:fld>
            <a:endParaRPr kumimoji="1" lang="ja-JP" altLang="en-US"/>
          </a:p>
        </p:txBody>
      </p:sp>
    </p:spTree>
    <p:extLst>
      <p:ext uri="{BB962C8B-B14F-4D97-AF65-F5344CB8AC3E}">
        <p14:creationId xmlns:p14="http://schemas.microsoft.com/office/powerpoint/2010/main" val="418118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pPr/>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pPr/>
              <a:t>‹#›</a:t>
            </a:fld>
            <a:endParaRPr kumimoji="1" lang="ja-JP" altLang="en-US"/>
          </a:p>
        </p:txBody>
      </p:sp>
    </p:spTree>
    <p:extLst>
      <p:ext uri="{BB962C8B-B14F-4D97-AF65-F5344CB8AC3E}">
        <p14:creationId xmlns:p14="http://schemas.microsoft.com/office/powerpoint/2010/main" val="132202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pPr/>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pPr/>
              <a:t>‹#›</a:t>
            </a:fld>
            <a:endParaRPr kumimoji="1" lang="ja-JP" altLang="en-US"/>
          </a:p>
        </p:txBody>
      </p:sp>
    </p:spTree>
    <p:extLst>
      <p:ext uri="{BB962C8B-B14F-4D97-AF65-F5344CB8AC3E}">
        <p14:creationId xmlns:p14="http://schemas.microsoft.com/office/powerpoint/2010/main" val="382956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C1CA040-FF31-2246-8E1D-7AE78751E0CD}" type="datetimeFigureOut">
              <a:rPr kumimoji="1" lang="ja-JP" altLang="en-US" smtClean="0"/>
              <a:pPr/>
              <a:t>2018/2/21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D33FF8B-D2A1-4D4F-9C09-FEF387B2820C}" type="slidenum">
              <a:rPr kumimoji="1" lang="ja-JP" altLang="en-US" smtClean="0"/>
              <a:pPr/>
              <a:t>‹#›</a:t>
            </a:fld>
            <a:endParaRPr kumimoji="1" lang="ja-JP" altLang="en-US"/>
          </a:p>
        </p:txBody>
      </p:sp>
    </p:spTree>
    <p:extLst>
      <p:ext uri="{BB962C8B-B14F-4D97-AF65-F5344CB8AC3E}">
        <p14:creationId xmlns:p14="http://schemas.microsoft.com/office/powerpoint/2010/main" val="32398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C1CA040-FF31-2246-8E1D-7AE78751E0CD}" type="datetimeFigureOut">
              <a:rPr kumimoji="1" lang="ja-JP" altLang="en-US" smtClean="0"/>
              <a:pPr/>
              <a:t>2018/2/21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D33FF8B-D2A1-4D4F-9C09-FEF387B2820C}" type="slidenum">
              <a:rPr kumimoji="1" lang="ja-JP" altLang="en-US" smtClean="0"/>
              <a:pPr/>
              <a:t>‹#›</a:t>
            </a:fld>
            <a:endParaRPr kumimoji="1" lang="ja-JP" altLang="en-US"/>
          </a:p>
        </p:txBody>
      </p:sp>
    </p:spTree>
    <p:extLst>
      <p:ext uri="{BB962C8B-B14F-4D97-AF65-F5344CB8AC3E}">
        <p14:creationId xmlns:p14="http://schemas.microsoft.com/office/powerpoint/2010/main" val="419732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1CA040-FF31-2246-8E1D-7AE78751E0CD}" type="datetimeFigureOut">
              <a:rPr kumimoji="1" lang="ja-JP" altLang="en-US" smtClean="0"/>
              <a:pPr/>
              <a:t>2018/2/21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D33FF8B-D2A1-4D4F-9C09-FEF387B2820C}" type="slidenum">
              <a:rPr kumimoji="1" lang="ja-JP" altLang="en-US" smtClean="0"/>
              <a:pPr/>
              <a:t>‹#›</a:t>
            </a:fld>
            <a:endParaRPr kumimoji="1" lang="ja-JP" altLang="en-US"/>
          </a:p>
        </p:txBody>
      </p:sp>
    </p:spTree>
    <p:extLst>
      <p:ext uri="{BB962C8B-B14F-4D97-AF65-F5344CB8AC3E}">
        <p14:creationId xmlns:p14="http://schemas.microsoft.com/office/powerpoint/2010/main" val="197397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pPr/>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pPr/>
              <a:t>‹#›</a:t>
            </a:fld>
            <a:endParaRPr kumimoji="1" lang="ja-JP" altLang="en-US"/>
          </a:p>
        </p:txBody>
      </p:sp>
    </p:spTree>
    <p:extLst>
      <p:ext uri="{BB962C8B-B14F-4D97-AF65-F5344CB8AC3E}">
        <p14:creationId xmlns:p14="http://schemas.microsoft.com/office/powerpoint/2010/main" val="44198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pPr/>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pPr/>
              <a:t>‹#›</a:t>
            </a:fld>
            <a:endParaRPr kumimoji="1" lang="ja-JP" altLang="en-US"/>
          </a:p>
        </p:txBody>
      </p:sp>
    </p:spTree>
    <p:extLst>
      <p:ext uri="{BB962C8B-B14F-4D97-AF65-F5344CB8AC3E}">
        <p14:creationId xmlns:p14="http://schemas.microsoft.com/office/powerpoint/2010/main" val="97156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A040-FF31-2246-8E1D-7AE78751E0CD}" type="datetimeFigureOut">
              <a:rPr kumimoji="1" lang="ja-JP" altLang="en-US" smtClean="0"/>
              <a:pPr/>
              <a:t>2018/2/21</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3FF8B-D2A1-4D4F-9C09-FEF387B2820C}" type="slidenum">
              <a:rPr kumimoji="1" lang="ja-JP" altLang="en-US" smtClean="0"/>
              <a:pPr/>
              <a:t>‹#›</a:t>
            </a:fld>
            <a:endParaRPr kumimoji="1" lang="ja-JP" altLang="en-US"/>
          </a:p>
        </p:txBody>
      </p:sp>
    </p:spTree>
    <p:extLst>
      <p:ext uri="{BB962C8B-B14F-4D97-AF65-F5344CB8AC3E}">
        <p14:creationId xmlns:p14="http://schemas.microsoft.com/office/powerpoint/2010/main" val="1842213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localhost/Users/meg/Desktop/%E7%89%B9%E7%A0%94/%E7%89%B9%E7%A0%94OD/%E3%82%A2%E3%82%A4%E3%82%B3%E3%83%B3/%E3%83%8F%E3%83%86%E3%83%8A.png"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file://localhost/Users/meg/Desktop/%E7%89%B9%E7%A0%94/%E7%89%B9%E7%A0%94OD/%E3%82%A2%E3%82%A4%E3%82%B3%E3%83%B3/%E3%81%B2%E3%82%89%E3%82%81%E3%81%8D.png"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5292" y="0"/>
            <a:ext cx="9906000" cy="1252759"/>
          </a:xfrm>
          <a:prstGeom prst="rect">
            <a:avLst/>
          </a:prstGeom>
          <a:solidFill>
            <a:srgbClr val="00D861"/>
          </a:solidFill>
          <a:ln w="9525" cap="flat" cmpd="sng" algn="ctr">
            <a:solidFill>
              <a:srgbClr val="00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sysClr val="window" lastClr="FFFFFF"/>
              </a:solidFill>
              <a:effectLst/>
              <a:uLnTx/>
              <a:uFillTx/>
              <a:latin typeface="Corbel"/>
              <a:ea typeface="ヒラギノ角ゴ Pro W3"/>
              <a:cs typeface="+mn-cs"/>
            </a:endParaRPr>
          </a:p>
        </p:txBody>
      </p:sp>
      <p:sp>
        <p:nvSpPr>
          <p:cNvPr id="42" name="タイトル 1"/>
          <p:cNvSpPr txBox="1">
            <a:spLocks/>
          </p:cNvSpPr>
          <p:nvPr/>
        </p:nvSpPr>
        <p:spPr>
          <a:xfrm>
            <a:off x="45112" y="223283"/>
            <a:ext cx="4749931" cy="7445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dirty="0" smtClean="0">
                <a:solidFill>
                  <a:schemeClr val="bg1"/>
                </a:solidFill>
                <a:latin typeface="小塚ゴシック Pro M"/>
                <a:ea typeface="小塚ゴシック Pro M"/>
                <a:cs typeface="小塚ゴシック Pro M"/>
              </a:rPr>
              <a:t>マイ広報紙</a:t>
            </a:r>
            <a:endParaRPr lang="ja-JP" altLang="en-US" sz="4000" dirty="0">
              <a:solidFill>
                <a:schemeClr val="bg1"/>
              </a:solidFill>
              <a:latin typeface="小塚ゴシック Pro M"/>
              <a:ea typeface="小塚ゴシック Pro M"/>
              <a:cs typeface="小塚ゴシック Pro M"/>
            </a:endParaRPr>
          </a:p>
        </p:txBody>
      </p:sp>
      <p:sp>
        <p:nvSpPr>
          <p:cNvPr id="43"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kumimoji="1" lang="ja-JP" altLang="en-US" sz="1400" dirty="0" smtClean="0">
                <a:solidFill>
                  <a:srgbClr val="FFFFFF"/>
                </a:solidFill>
                <a:latin typeface="小塚ゴシック Pr6N R"/>
                <a:ea typeface="小塚ゴシック Pr6N R"/>
                <a:cs typeface="小塚ゴシック Pr6N R"/>
              </a:rPr>
              <a:t>市区町村の広報紙をネットやスマホで</a:t>
            </a:r>
            <a:endParaRPr kumimoji="1" lang="ja-JP" altLang="en-US" sz="1400" dirty="0">
              <a:solidFill>
                <a:srgbClr val="FFFFFF"/>
              </a:solidFill>
              <a:latin typeface="小塚ゴシック Pr6N R"/>
              <a:ea typeface="小塚ゴシック Pr6N R"/>
              <a:cs typeface="小塚ゴシック Pr6N R"/>
            </a:endParaRPr>
          </a:p>
        </p:txBody>
      </p:sp>
      <p:sp>
        <p:nvSpPr>
          <p:cNvPr id="44"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rgbClr val="FFFFFF"/>
                </a:solidFill>
                <a:latin typeface="小塚ゴシック Pr6N R"/>
                <a:ea typeface="小塚ゴシック Pr6N R"/>
                <a:cs typeface="小塚ゴシック Pr6N R"/>
              </a:rPr>
              <a:t>By</a:t>
            </a:r>
            <a:r>
              <a:rPr lang="ja-JP" altLang="en-US" sz="1400" dirty="0" smtClean="0">
                <a:solidFill>
                  <a:srgbClr val="FFFFFF"/>
                </a:solidFill>
                <a:latin typeface="小塚ゴシック Pr6N R"/>
                <a:ea typeface="小塚ゴシック Pr6N R"/>
                <a:cs typeface="小塚ゴシック Pr6N R"/>
              </a:rPr>
              <a:t> 一般社団法人オープン・コーポレイツ・ジャパン</a:t>
            </a:r>
            <a:endParaRPr kumimoji="1" lang="ja-JP" altLang="en-US" sz="1400" dirty="0">
              <a:solidFill>
                <a:srgbClr val="FFFFFF"/>
              </a:solidFill>
              <a:latin typeface="小塚ゴシック Pr6N R"/>
              <a:ea typeface="小塚ゴシック Pr6N R"/>
              <a:cs typeface="小塚ゴシック Pr6N R"/>
            </a:endParaRPr>
          </a:p>
        </p:txBody>
      </p:sp>
      <p:sp>
        <p:nvSpPr>
          <p:cNvPr id="48" name="正方形/長方形 47"/>
          <p:cNvSpPr/>
          <p:nvPr/>
        </p:nvSpPr>
        <p:spPr>
          <a:xfrm>
            <a:off x="0" y="6577577"/>
            <a:ext cx="9906000" cy="280423"/>
          </a:xfrm>
          <a:prstGeom prst="rect">
            <a:avLst/>
          </a:prstGeom>
          <a:solidFill>
            <a:srgbClr val="00D861"/>
          </a:solidFill>
          <a:ln w="9525" cap="flat" cmpd="sng" algn="ctr">
            <a:solidFill>
              <a:srgbClr val="00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grpSp>
        <p:nvGrpSpPr>
          <p:cNvPr id="58" name="図形グループ 57"/>
          <p:cNvGrpSpPr/>
          <p:nvPr/>
        </p:nvGrpSpPr>
        <p:grpSpPr>
          <a:xfrm>
            <a:off x="8089329" y="250008"/>
            <a:ext cx="752743" cy="752743"/>
            <a:chOff x="8060984" y="281179"/>
            <a:chExt cx="752743" cy="752743"/>
          </a:xfrm>
          <a:solidFill>
            <a:srgbClr val="4ED762"/>
          </a:solidFill>
        </p:grpSpPr>
        <p:sp>
          <p:nvSpPr>
            <p:cNvPr id="86" name="角丸四角形 85"/>
            <p:cNvSpPr/>
            <p:nvPr/>
          </p:nvSpPr>
          <p:spPr>
            <a:xfrm>
              <a:off x="8060984" y="281179"/>
              <a:ext cx="752743" cy="752743"/>
            </a:xfrm>
            <a:prstGeom prst="roundRect">
              <a:avLst/>
            </a:prstGeom>
            <a:grp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99FF99"/>
                </a:solidFill>
              </a:endParaRPr>
            </a:p>
          </p:txBody>
        </p:sp>
        <p:sp>
          <p:nvSpPr>
            <p:cNvPr id="87" name="テキスト ボックス 86"/>
            <p:cNvSpPr txBox="1"/>
            <p:nvPr/>
          </p:nvSpPr>
          <p:spPr>
            <a:xfrm>
              <a:off x="8114190" y="334385"/>
              <a:ext cx="646331" cy="646331"/>
            </a:xfrm>
            <a:prstGeom prst="rect">
              <a:avLst/>
            </a:prstGeom>
            <a:grpFill/>
            <a:ln>
              <a:noFill/>
            </a:ln>
          </p:spPr>
          <p:txBody>
            <a:bodyPr wrap="none" rtlCol="0">
              <a:spAutoFit/>
            </a:bodyPr>
            <a:lstStyle/>
            <a:p>
              <a:r>
                <a:rPr lang="ja-JP" altLang="en-US" dirty="0" smtClean="0">
                  <a:solidFill>
                    <a:srgbClr val="CCFFCC"/>
                  </a:solidFill>
                  <a:latin typeface="小塚ゴシック Pr6N M"/>
                  <a:ea typeface="小塚ゴシック Pr6N M"/>
                  <a:cs typeface="小塚ゴシック Pr6N M"/>
                </a:rPr>
                <a:t>産業</a:t>
              </a:r>
              <a:endParaRPr lang="en-US" altLang="ja-JP" dirty="0" smtClean="0">
                <a:solidFill>
                  <a:srgbClr val="CCFFCC"/>
                </a:solidFill>
                <a:latin typeface="小塚ゴシック Pr6N M"/>
                <a:ea typeface="小塚ゴシック Pr6N M"/>
                <a:cs typeface="小塚ゴシック Pr6N M"/>
              </a:endParaRPr>
            </a:p>
            <a:p>
              <a:r>
                <a:rPr lang="ja-JP" altLang="en-US" dirty="0" smtClean="0">
                  <a:solidFill>
                    <a:srgbClr val="CCFFCC"/>
                  </a:solidFill>
                  <a:latin typeface="小塚ゴシック Pr6N M"/>
                  <a:ea typeface="小塚ゴシック Pr6N M"/>
                  <a:cs typeface="小塚ゴシック Pr6N M"/>
                </a:rPr>
                <a:t>創出</a:t>
              </a:r>
              <a:endParaRPr kumimoji="1" lang="en-US" altLang="ja-JP" dirty="0" smtClean="0">
                <a:solidFill>
                  <a:srgbClr val="CCFFCC"/>
                </a:solidFill>
                <a:latin typeface="小塚ゴシック Pr6N M"/>
                <a:ea typeface="小塚ゴシック Pr6N M"/>
                <a:cs typeface="小塚ゴシック Pr6N M"/>
              </a:endParaRPr>
            </a:p>
          </p:txBody>
        </p:sp>
      </p:grpSp>
      <p:sp>
        <p:nvSpPr>
          <p:cNvPr id="91" name="角丸四角形 90"/>
          <p:cNvSpPr/>
          <p:nvPr/>
        </p:nvSpPr>
        <p:spPr>
          <a:xfrm>
            <a:off x="9006672" y="250008"/>
            <a:ext cx="752743" cy="75274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4ED762"/>
              </a:solidFill>
            </a:endParaRPr>
          </a:p>
        </p:txBody>
      </p:sp>
      <p:sp>
        <p:nvSpPr>
          <p:cNvPr id="92" name="テキスト ボックス 91"/>
          <p:cNvSpPr txBox="1"/>
          <p:nvPr/>
        </p:nvSpPr>
        <p:spPr>
          <a:xfrm>
            <a:off x="9059584" y="259585"/>
            <a:ext cx="684803" cy="738664"/>
          </a:xfrm>
          <a:prstGeom prst="rect">
            <a:avLst/>
          </a:prstGeom>
          <a:noFill/>
          <a:ln>
            <a:noFill/>
          </a:ln>
        </p:spPr>
        <p:txBody>
          <a:bodyPr wrap="none" rtlCol="0">
            <a:spAutoFit/>
          </a:bodyPr>
          <a:lstStyle/>
          <a:p>
            <a:r>
              <a:rPr lang="ja-JP" altLang="en-US" sz="1400" dirty="0" smtClean="0">
                <a:solidFill>
                  <a:srgbClr val="4ED762"/>
                </a:solidFill>
                <a:latin typeface="小塚ゴシック Pr6N M"/>
                <a:ea typeface="小塚ゴシック Pr6N M"/>
                <a:cs typeface="小塚ゴシック Pr6N M"/>
              </a:rPr>
              <a:t>防犯</a:t>
            </a:r>
            <a:endParaRPr lang="en-US" altLang="ja-JP" sz="1400" dirty="0" smtClean="0">
              <a:solidFill>
                <a:srgbClr val="4ED762"/>
              </a:solidFill>
              <a:latin typeface="小塚ゴシック Pr6N M"/>
              <a:ea typeface="小塚ゴシック Pr6N M"/>
              <a:cs typeface="小塚ゴシック Pr6N M"/>
            </a:endParaRPr>
          </a:p>
          <a:p>
            <a:r>
              <a:rPr lang="ja-JP" altLang="en-US" sz="1400" dirty="0" smtClean="0">
                <a:solidFill>
                  <a:srgbClr val="4ED762"/>
                </a:solidFill>
                <a:latin typeface="小塚ゴシック Pr6N M"/>
                <a:ea typeface="小塚ゴシック Pr6N M"/>
                <a:cs typeface="小塚ゴシック Pr6N M"/>
              </a:rPr>
              <a:t>医療</a:t>
            </a:r>
            <a:endParaRPr lang="en-US" altLang="ja-JP" sz="1400" dirty="0" smtClean="0">
              <a:solidFill>
                <a:srgbClr val="4ED762"/>
              </a:solidFill>
              <a:latin typeface="小塚ゴシック Pr6N M"/>
              <a:ea typeface="小塚ゴシック Pr6N M"/>
              <a:cs typeface="小塚ゴシック Pr6N M"/>
            </a:endParaRPr>
          </a:p>
          <a:p>
            <a:r>
              <a:rPr lang="ja-JP" altLang="en-US" sz="1400" dirty="0" smtClean="0">
                <a:solidFill>
                  <a:srgbClr val="4ED762"/>
                </a:solidFill>
                <a:latin typeface="小塚ゴシック Pr6N M"/>
                <a:ea typeface="小塚ゴシック Pr6N M"/>
                <a:cs typeface="小塚ゴシック Pr6N M"/>
              </a:rPr>
              <a:t>教育</a:t>
            </a:r>
            <a:r>
              <a:rPr lang="ja-JP" altLang="en-US" sz="1000" dirty="0" smtClean="0">
                <a:solidFill>
                  <a:srgbClr val="4ED762"/>
                </a:solidFill>
                <a:latin typeface="小塚ゴシック Pr6N M"/>
                <a:ea typeface="小塚ゴシック Pr6N M"/>
                <a:cs typeface="小塚ゴシック Pr6N M"/>
              </a:rPr>
              <a:t>等</a:t>
            </a:r>
            <a:endParaRPr lang="en-US" altLang="ja-JP" dirty="0" smtClean="0">
              <a:solidFill>
                <a:srgbClr val="4ED762"/>
              </a:solidFill>
              <a:latin typeface="小塚ゴシック Pr6N M"/>
              <a:ea typeface="小塚ゴシック Pr6N M"/>
              <a:cs typeface="小塚ゴシック Pr6N M"/>
            </a:endParaRPr>
          </a:p>
        </p:txBody>
      </p:sp>
      <p:sp>
        <p:nvSpPr>
          <p:cNvPr id="97" name="角丸四角形 96"/>
          <p:cNvSpPr/>
          <p:nvPr/>
        </p:nvSpPr>
        <p:spPr>
          <a:xfrm>
            <a:off x="5052210" y="4272003"/>
            <a:ext cx="4743817" cy="2305574"/>
          </a:xfrm>
          <a:prstGeom prst="roundRect">
            <a:avLst>
              <a:gd name="adj" fmla="val 10424"/>
            </a:avLst>
          </a:prstGeom>
          <a:no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8" name="片側の 2 つの角を丸めた四角形 97"/>
          <p:cNvSpPr/>
          <p:nvPr/>
        </p:nvSpPr>
        <p:spPr>
          <a:xfrm>
            <a:off x="5052210" y="4272003"/>
            <a:ext cx="4743817" cy="503242"/>
          </a:xfrm>
          <a:prstGeom prst="round2SameRect">
            <a:avLst>
              <a:gd name="adj1" fmla="val 40827"/>
              <a:gd name="adj2" fmla="val 0"/>
            </a:avLst>
          </a:prstGeom>
          <a:solidFill>
            <a:srgbClr val="3080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9" name="下矢印 98"/>
          <p:cNvSpPr/>
          <p:nvPr/>
        </p:nvSpPr>
        <p:spPr>
          <a:xfrm>
            <a:off x="7241356" y="3887630"/>
            <a:ext cx="377535" cy="396213"/>
          </a:xfrm>
          <a:prstGeom prst="downArrow">
            <a:avLst>
              <a:gd name="adj1" fmla="val 30686"/>
              <a:gd name="adj2" fmla="val 50000"/>
            </a:avLst>
          </a:prstGeom>
          <a:solidFill>
            <a:srgbClr val="3080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00" name="ハテナ.png" descr="/Users/meg/Desktop/特研/特研OD/アイコン/ハテナ.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8990691" y="3096244"/>
            <a:ext cx="915309" cy="915309"/>
          </a:xfrm>
          <a:prstGeom prst="rect">
            <a:avLst/>
          </a:prstGeom>
        </p:spPr>
      </p:pic>
      <p:sp>
        <p:nvSpPr>
          <p:cNvPr id="101" name="テキスト ボックス 100"/>
          <p:cNvSpPr txBox="1"/>
          <p:nvPr/>
        </p:nvSpPr>
        <p:spPr>
          <a:xfrm>
            <a:off x="5217611" y="2300778"/>
            <a:ext cx="3034805" cy="369332"/>
          </a:xfrm>
          <a:prstGeom prst="rect">
            <a:avLst/>
          </a:prstGeom>
          <a:noFill/>
        </p:spPr>
        <p:txBody>
          <a:bodyPr wrap="none" rtlCol="0">
            <a:spAutoFit/>
          </a:bodyPr>
          <a:lstStyle/>
          <a:p>
            <a:r>
              <a:rPr lang="ja-JP" altLang="en-US" dirty="0" smtClean="0">
                <a:solidFill>
                  <a:srgbClr val="308007"/>
                </a:solidFill>
                <a:latin typeface="小塚ゴシック Pr6N M"/>
                <a:ea typeface="小塚ゴシック Pr6N M"/>
                <a:cs typeface="小塚ゴシック Pr6N M"/>
              </a:rPr>
              <a:t>マイ広報紙</a:t>
            </a:r>
            <a:r>
              <a:rPr kumimoji="1" lang="en-US" altLang="ja-JP" dirty="0" smtClean="0">
                <a:solidFill>
                  <a:srgbClr val="308007"/>
                </a:solidFill>
                <a:latin typeface="小塚ゴシック Pr6N M"/>
                <a:ea typeface="小塚ゴシック Pr6N M"/>
                <a:cs typeface="小塚ゴシック Pr6N M"/>
              </a:rPr>
              <a:t> </a:t>
            </a:r>
            <a:r>
              <a:rPr kumimoji="1" lang="ja-JP" altLang="en-US" sz="1600" dirty="0" smtClean="0">
                <a:solidFill>
                  <a:srgbClr val="308007"/>
                </a:solidFill>
                <a:latin typeface="小塚ゴシック Pr6N M"/>
                <a:ea typeface="小塚ゴシック Pr6N M"/>
                <a:cs typeface="小塚ゴシック Pr6N M"/>
              </a:rPr>
              <a:t>誕生の</a:t>
            </a:r>
            <a:r>
              <a:rPr kumimoji="1" lang="en-US" altLang="ja-JP" dirty="0" smtClean="0">
                <a:solidFill>
                  <a:srgbClr val="308007"/>
                </a:solidFill>
                <a:latin typeface="小塚ゴシック Pr6N M"/>
                <a:ea typeface="小塚ゴシック Pr6N M"/>
                <a:cs typeface="小塚ゴシック Pr6N M"/>
              </a:rPr>
              <a:t> </a:t>
            </a:r>
            <a:r>
              <a:rPr kumimoji="1" lang="ja-JP" altLang="en-US" dirty="0" smtClean="0">
                <a:solidFill>
                  <a:srgbClr val="308007"/>
                </a:solidFill>
                <a:latin typeface="小塚ゴシック Pr6N M"/>
                <a:ea typeface="小塚ゴシック Pr6N M"/>
                <a:cs typeface="小塚ゴシック Pr6N M"/>
              </a:rPr>
              <a:t>キッカケ</a:t>
            </a:r>
            <a:endParaRPr kumimoji="1" lang="ja-JP" altLang="en-US" dirty="0">
              <a:solidFill>
                <a:srgbClr val="308007"/>
              </a:solidFill>
              <a:latin typeface="小塚ゴシック Pr6N M"/>
              <a:ea typeface="小塚ゴシック Pr6N M"/>
              <a:cs typeface="小塚ゴシック Pr6N M"/>
            </a:endParaRPr>
          </a:p>
        </p:txBody>
      </p:sp>
      <p:sp>
        <p:nvSpPr>
          <p:cNvPr id="102" name="テキスト ボックス 101"/>
          <p:cNvSpPr txBox="1"/>
          <p:nvPr/>
        </p:nvSpPr>
        <p:spPr>
          <a:xfrm>
            <a:off x="5069983" y="2721167"/>
            <a:ext cx="4395749" cy="1754326"/>
          </a:xfrm>
          <a:prstGeom prst="rect">
            <a:avLst/>
          </a:prstGeom>
          <a:noFill/>
        </p:spPr>
        <p:txBody>
          <a:bodyPr wrap="square" rtlCol="0">
            <a:spAutoFit/>
          </a:bodyPr>
          <a:lstStyle/>
          <a:p>
            <a:pPr marL="171450" indent="-171450">
              <a:buFont typeface="Wingdings" charset="2"/>
              <a:buChar char="l"/>
            </a:pPr>
            <a:r>
              <a:rPr lang="ja-JP" altLang="en-US" sz="1200" dirty="0" smtClean="0">
                <a:latin typeface="小塚ゴシック Pr6N L"/>
                <a:ea typeface="小塚ゴシック Pr6N L"/>
                <a:cs typeface="小塚ゴシック Pr6N L"/>
              </a:rPr>
              <a:t>新聞と一緒に配布されていた広報紙は、新聞の購読率が下がることで、結果として、住民へ大切な情報が届かなくなってきた。また、どの記事がどれくらい読まれているか把握できていなかった。</a:t>
            </a:r>
            <a:endParaRPr lang="en-US" altLang="ja-JP" sz="1200" dirty="0">
              <a:latin typeface="小塚ゴシック Pr6N L"/>
              <a:ea typeface="小塚ゴシック Pr6N L"/>
              <a:cs typeface="小塚ゴシック Pr6N L"/>
            </a:endParaRPr>
          </a:p>
          <a:p>
            <a:pPr marL="171450" indent="-171450">
              <a:buFont typeface="Wingdings" charset="2"/>
              <a:buChar char="l"/>
            </a:pPr>
            <a:r>
              <a:rPr lang="ja-JP" altLang="en-US" sz="1200" dirty="0" smtClean="0">
                <a:latin typeface="小塚ゴシック Pr6N L"/>
                <a:ea typeface="小塚ゴシック Pr6N L"/>
                <a:cs typeface="小塚ゴシック Pr6N L"/>
              </a:rPr>
              <a:t>広報紙に掲載されている情報は幅広く、その人にとって大切な情報がどこにあるのかすべて読まないとわからず、見逃してしまうことが多かった。</a:t>
            </a:r>
            <a:endParaRPr lang="en-US" altLang="ja-JP" sz="1200" dirty="0" smtClean="0">
              <a:latin typeface="小塚ゴシック Pr6N L"/>
              <a:ea typeface="小塚ゴシック Pr6N L"/>
              <a:cs typeface="小塚ゴシック Pr6N L"/>
            </a:endParaRPr>
          </a:p>
          <a:p>
            <a:pPr marL="171450" indent="-171450">
              <a:buFont typeface="Wingdings" charset="2"/>
              <a:buChar char="l"/>
            </a:pPr>
            <a:endParaRPr lang="en-US" altLang="ja-JP" sz="1200" dirty="0">
              <a:latin typeface="小塚ゴシック Pr6N L"/>
              <a:ea typeface="小塚ゴシック Pr6N L"/>
              <a:cs typeface="小塚ゴシック Pr6N L"/>
            </a:endParaRPr>
          </a:p>
          <a:p>
            <a:pPr marL="171450" indent="-171450">
              <a:buFont typeface="Wingdings" charset="2"/>
              <a:buChar char="l"/>
            </a:pPr>
            <a:endParaRPr lang="en-US" altLang="ja-JP" sz="1200" dirty="0">
              <a:latin typeface="小塚ゴシック Pr6N L"/>
              <a:ea typeface="小塚ゴシック Pr6N L"/>
              <a:cs typeface="小塚ゴシック Pr6N L"/>
            </a:endParaRPr>
          </a:p>
        </p:txBody>
      </p:sp>
      <p:pic>
        <p:nvPicPr>
          <p:cNvPr id="103" name="ひらめき.png" descr="/Users/meg/Desktop/特研/特研OD/アイコン/ひらめき.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9090963" y="5219889"/>
            <a:ext cx="915309" cy="915309"/>
          </a:xfrm>
          <a:prstGeom prst="rect">
            <a:avLst/>
          </a:prstGeom>
          <a:noFill/>
        </p:spPr>
      </p:pic>
      <p:sp>
        <p:nvSpPr>
          <p:cNvPr id="104" name="テキスト ボックス 103"/>
          <p:cNvSpPr txBox="1"/>
          <p:nvPr/>
        </p:nvSpPr>
        <p:spPr>
          <a:xfrm>
            <a:off x="5166303" y="4347523"/>
            <a:ext cx="3265638" cy="369332"/>
          </a:xfrm>
          <a:prstGeom prst="rect">
            <a:avLst/>
          </a:prstGeom>
          <a:noFill/>
        </p:spPr>
        <p:txBody>
          <a:bodyPr wrap="none" rtlCol="0">
            <a:spAutoFit/>
          </a:bodyPr>
          <a:lstStyle/>
          <a:p>
            <a:r>
              <a:rPr lang="ja-JP" altLang="en-US" dirty="0" smtClean="0">
                <a:solidFill>
                  <a:schemeClr val="bg1"/>
                </a:solidFill>
                <a:latin typeface="小塚ゴシック Pr6N M"/>
                <a:ea typeface="小塚ゴシック Pr6N M"/>
                <a:cs typeface="小塚ゴシック Pr6N M"/>
              </a:rPr>
              <a:t>マイ広報紙</a:t>
            </a:r>
            <a:r>
              <a:rPr kumimoji="1" lang="en-US" altLang="ja-JP" dirty="0" smtClean="0">
                <a:solidFill>
                  <a:schemeClr val="bg1"/>
                </a:solidFill>
                <a:latin typeface="小塚ゴシック Pr6N M"/>
                <a:ea typeface="小塚ゴシック Pr6N M"/>
                <a:cs typeface="小塚ゴシック Pr6N M"/>
              </a:rPr>
              <a:t> </a:t>
            </a:r>
            <a:r>
              <a:rPr lang="ja-JP" altLang="en-US" sz="1600" dirty="0" smtClean="0">
                <a:solidFill>
                  <a:schemeClr val="bg1"/>
                </a:solidFill>
                <a:latin typeface="小塚ゴシック Pr6N M"/>
                <a:ea typeface="小塚ゴシック Pr6N M"/>
                <a:cs typeface="小塚ゴシック Pr6N M"/>
              </a:rPr>
              <a:t>でこう</a:t>
            </a:r>
            <a:r>
              <a:rPr kumimoji="1" lang="en-US" altLang="ja-JP" dirty="0" smtClean="0">
                <a:solidFill>
                  <a:schemeClr val="bg1"/>
                </a:solidFill>
                <a:latin typeface="小塚ゴシック Pr6N M"/>
                <a:ea typeface="小塚ゴシック Pr6N M"/>
                <a:cs typeface="小塚ゴシック Pr6N M"/>
              </a:rPr>
              <a:t> </a:t>
            </a:r>
            <a:r>
              <a:rPr lang="ja-JP" altLang="en-US" dirty="0" smtClean="0">
                <a:solidFill>
                  <a:schemeClr val="bg1"/>
                </a:solidFill>
                <a:latin typeface="小塚ゴシック Pr6N M"/>
                <a:ea typeface="小塚ゴシック Pr6N M"/>
                <a:cs typeface="小塚ゴシック Pr6N M"/>
              </a:rPr>
              <a:t>変わった！</a:t>
            </a:r>
            <a:endParaRPr kumimoji="1" lang="ja-JP" altLang="en-US" dirty="0">
              <a:solidFill>
                <a:schemeClr val="bg1"/>
              </a:solidFill>
              <a:latin typeface="小塚ゴシック Pr6N M"/>
              <a:ea typeface="小塚ゴシック Pr6N M"/>
              <a:cs typeface="小塚ゴシック Pr6N M"/>
            </a:endParaRPr>
          </a:p>
        </p:txBody>
      </p:sp>
      <p:sp>
        <p:nvSpPr>
          <p:cNvPr id="105" name="テキスト ボックス 104"/>
          <p:cNvSpPr txBox="1"/>
          <p:nvPr/>
        </p:nvSpPr>
        <p:spPr>
          <a:xfrm>
            <a:off x="5069985" y="4815833"/>
            <a:ext cx="4395748" cy="1754326"/>
          </a:xfrm>
          <a:prstGeom prst="rect">
            <a:avLst/>
          </a:prstGeom>
          <a:noFill/>
        </p:spPr>
        <p:txBody>
          <a:bodyPr wrap="square" rtlCol="0">
            <a:spAutoFit/>
          </a:bodyPr>
          <a:lstStyle/>
          <a:p>
            <a:pPr marL="171450" indent="-171450">
              <a:buFont typeface="Wingdings" charset="2"/>
              <a:buChar char="l"/>
            </a:pPr>
            <a:r>
              <a:rPr lang="ja-JP" altLang="en-US" sz="1200" dirty="0" smtClean="0">
                <a:latin typeface="小塚ゴシック Pr6N L"/>
                <a:ea typeface="小塚ゴシック Pr6N L"/>
                <a:cs typeface="小塚ゴシック Pr6N L"/>
              </a:rPr>
              <a:t>パソコンやスマホで、全国の広報紙をいつでも見ることができ、地域情報や行政サービスの情報を得やすくなった。</a:t>
            </a:r>
            <a:endParaRPr lang="en-US" altLang="ja-JP" sz="1200" dirty="0" smtClean="0">
              <a:latin typeface="小塚ゴシック Pr6N L"/>
              <a:ea typeface="小塚ゴシック Pr6N L"/>
              <a:cs typeface="小塚ゴシック Pr6N L"/>
            </a:endParaRPr>
          </a:p>
          <a:p>
            <a:pPr marL="171450" indent="-171450"/>
            <a:r>
              <a:rPr lang="ja-JP" altLang="en-US" sz="1200" dirty="0" smtClean="0">
                <a:latin typeface="小塚ゴシック Pr6N L"/>
                <a:ea typeface="小塚ゴシック Pr6N L"/>
                <a:cs typeface="小塚ゴシック Pr6N L"/>
              </a:rPr>
              <a:t>　月間のアクセス数</a:t>
            </a:r>
            <a:r>
              <a:rPr lang="en-US" altLang="ja-JP" sz="1200" dirty="0" smtClean="0">
                <a:latin typeface="小塚ゴシック Pr6N L"/>
                <a:ea typeface="小塚ゴシック Pr6N L"/>
                <a:cs typeface="小塚ゴシック Pr6N L"/>
              </a:rPr>
              <a:t>25</a:t>
            </a:r>
            <a:r>
              <a:rPr lang="ja-JP" altLang="en-US" sz="1200" dirty="0" smtClean="0">
                <a:latin typeface="小塚ゴシック Pr6N L"/>
                <a:ea typeface="小塚ゴシック Pr6N L"/>
                <a:cs typeface="小塚ゴシック Pr6N L"/>
              </a:rPr>
              <a:t>万ページビュー、ユーザ数</a:t>
            </a:r>
            <a:r>
              <a:rPr lang="en-US" altLang="ja-JP" sz="1200" dirty="0" smtClean="0">
                <a:latin typeface="小塚ゴシック Pr6N L"/>
                <a:ea typeface="小塚ゴシック Pr6N L"/>
                <a:cs typeface="小塚ゴシック Pr6N L"/>
              </a:rPr>
              <a:t>11</a:t>
            </a:r>
            <a:r>
              <a:rPr lang="ja-JP" altLang="en-US" sz="1200" dirty="0" smtClean="0">
                <a:latin typeface="小塚ゴシック Pr6N L"/>
                <a:ea typeface="小塚ゴシック Pr6N L"/>
                <a:cs typeface="小塚ゴシック Pr6N L"/>
              </a:rPr>
              <a:t>万ユーザ（</a:t>
            </a:r>
            <a:r>
              <a:rPr lang="en-US" altLang="ja-JP" sz="1200" dirty="0" smtClean="0">
                <a:latin typeface="小塚ゴシック Pr6N L"/>
                <a:ea typeface="小塚ゴシック Pr6N L"/>
                <a:cs typeface="小塚ゴシック Pr6N L"/>
              </a:rPr>
              <a:t>2016</a:t>
            </a:r>
            <a:r>
              <a:rPr lang="ja-JP" altLang="en-US" sz="1200" dirty="0" smtClean="0">
                <a:latin typeface="小塚ゴシック Pr6N L"/>
                <a:ea typeface="小塚ゴシック Pr6N L"/>
                <a:cs typeface="小塚ゴシック Pr6N L"/>
              </a:rPr>
              <a:t>年</a:t>
            </a:r>
            <a:r>
              <a:rPr lang="en-US" altLang="ja-JP" sz="1200" dirty="0" smtClean="0">
                <a:latin typeface="小塚ゴシック Pr6N L"/>
                <a:ea typeface="小塚ゴシック Pr6N L"/>
                <a:cs typeface="小塚ゴシック Pr6N L"/>
              </a:rPr>
              <a:t>10</a:t>
            </a:r>
            <a:r>
              <a:rPr lang="ja-JP" altLang="en-US" sz="1200" dirty="0" smtClean="0">
                <a:latin typeface="小塚ゴシック Pr6N L"/>
                <a:ea typeface="小塚ゴシック Pr6N L"/>
                <a:cs typeface="小塚ゴシック Pr6N L"/>
              </a:rPr>
              <a:t>月現在、</a:t>
            </a:r>
            <a:r>
              <a:rPr lang="en-US" altLang="ja-JP" sz="1200" dirty="0" err="1" smtClean="0">
                <a:latin typeface="小塚ゴシック Pr6N L"/>
                <a:ea typeface="小塚ゴシック Pr6N L"/>
                <a:cs typeface="小塚ゴシック Pr6N L"/>
              </a:rPr>
              <a:t>GoogleAnalytics</a:t>
            </a:r>
            <a:r>
              <a:rPr lang="ja-JP" altLang="en-US" sz="1200" dirty="0" smtClean="0">
                <a:latin typeface="小塚ゴシック Pr6N L"/>
                <a:ea typeface="小塚ゴシック Pr6N L"/>
                <a:cs typeface="小塚ゴシック Pr6N L"/>
              </a:rPr>
              <a:t>による）</a:t>
            </a:r>
            <a:endParaRPr lang="en-US" altLang="ja-JP" sz="1200" dirty="0" smtClean="0">
              <a:latin typeface="小塚ゴシック Pr6N L"/>
              <a:ea typeface="小塚ゴシック Pr6N L"/>
              <a:cs typeface="小塚ゴシック Pr6N L"/>
            </a:endParaRPr>
          </a:p>
          <a:p>
            <a:pPr marL="171450" indent="-171450">
              <a:buFont typeface="Wingdings" charset="2"/>
              <a:buChar char="l"/>
            </a:pPr>
            <a:r>
              <a:rPr lang="ja-JP" altLang="en-US" sz="1200" dirty="0" smtClean="0">
                <a:latin typeface="小塚ゴシック Pr6N L"/>
                <a:ea typeface="小塚ゴシック Pr6N L"/>
                <a:cs typeface="小塚ゴシック Pr6N L"/>
              </a:rPr>
              <a:t>広報紙のデータを集約し、子育て、暮らし、健康などカテゴリー分けされており、かつ、キーワードで検索することができるので、欲しい情報を直ぐに確認できる。</a:t>
            </a:r>
            <a:endParaRPr lang="en-US" altLang="ja-JP" sz="1200" dirty="0" smtClean="0">
              <a:latin typeface="小塚ゴシック Pr6N L"/>
              <a:ea typeface="小塚ゴシック Pr6N L"/>
              <a:cs typeface="小塚ゴシック Pr6N L"/>
            </a:endParaRPr>
          </a:p>
          <a:p>
            <a:pPr marL="171450" indent="-171450">
              <a:buFont typeface="Wingdings" charset="2"/>
              <a:buChar char="l"/>
            </a:pPr>
            <a:r>
              <a:rPr lang="ja-JP" altLang="en-US" sz="1200" dirty="0" smtClean="0">
                <a:latin typeface="小塚ゴシック Pr6N L"/>
                <a:ea typeface="小塚ゴシック Pr6N L"/>
                <a:cs typeface="小塚ゴシック Pr6N L"/>
              </a:rPr>
              <a:t>自治体は、ユーザー登録やアクセス分析、アンケート機能により、住民の関心とニーズを把握できるようになった。</a:t>
            </a:r>
            <a:endParaRPr lang="en-US" altLang="ja-JP" sz="1200" dirty="0">
              <a:latin typeface="小塚ゴシック Pr6N L"/>
              <a:ea typeface="小塚ゴシック Pr6N L"/>
              <a:cs typeface="小塚ゴシック Pr6N L"/>
            </a:endParaRPr>
          </a:p>
        </p:txBody>
      </p:sp>
      <p:sp>
        <p:nvSpPr>
          <p:cNvPr id="35" name="タイトル 1"/>
          <p:cNvSpPr txBox="1">
            <a:spLocks/>
          </p:cNvSpPr>
          <p:nvPr/>
        </p:nvSpPr>
        <p:spPr>
          <a:xfrm>
            <a:off x="-350" y="1496340"/>
            <a:ext cx="9911641" cy="4661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600" dirty="0" smtClean="0">
                <a:solidFill>
                  <a:srgbClr val="308007"/>
                </a:solidFill>
                <a:latin typeface="小塚ゴシック Pr6N R"/>
                <a:ea typeface="小塚ゴシック Pr6N R"/>
                <a:cs typeface="小塚ゴシック Pr6N R"/>
              </a:rPr>
              <a:t>気になる市区町村の広報紙をパソコンやスマートフォンでまとめてチェックできます。</a:t>
            </a:r>
            <a:endParaRPr lang="en-US" altLang="ja-JP" sz="1600" dirty="0">
              <a:solidFill>
                <a:srgbClr val="308007"/>
              </a:solidFill>
              <a:latin typeface="小塚ゴシック Pr6N R"/>
              <a:ea typeface="小塚ゴシック Pr6N R"/>
              <a:cs typeface="小塚ゴシック Pr6N R"/>
            </a:endParaRPr>
          </a:p>
          <a:p>
            <a:pPr algn="l"/>
            <a:r>
              <a:rPr lang="ja-JP" altLang="en-US" sz="1600" dirty="0" smtClean="0">
                <a:solidFill>
                  <a:srgbClr val="308007"/>
                </a:solidFill>
                <a:latin typeface="小塚ゴシック Pr6N R"/>
                <a:ea typeface="小塚ゴシック Pr6N R"/>
                <a:cs typeface="小塚ゴシック Pr6N R"/>
              </a:rPr>
              <a:t>記事検索やマイページの登録で、地域の情報をもっと身近にもっと便利に活用することができます。</a:t>
            </a:r>
            <a:endParaRPr lang="en-US" altLang="ja-JP" sz="1600" dirty="0">
              <a:solidFill>
                <a:srgbClr val="308007"/>
              </a:solidFill>
              <a:latin typeface="小塚ゴシック Pr6N R"/>
              <a:ea typeface="小塚ゴシック Pr6N R"/>
              <a:cs typeface="小塚ゴシック Pr6N R"/>
            </a:endParaRPr>
          </a:p>
        </p:txBody>
      </p:sp>
      <p:cxnSp>
        <p:nvCxnSpPr>
          <p:cNvPr id="36" name="直線コネクタ 35"/>
          <p:cNvCxnSpPr/>
          <p:nvPr/>
        </p:nvCxnSpPr>
        <p:spPr>
          <a:xfrm flipH="1">
            <a:off x="4372" y="1405574"/>
            <a:ext cx="9901628"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7" name="直線コネクタ 36"/>
          <p:cNvCxnSpPr/>
          <p:nvPr/>
        </p:nvCxnSpPr>
        <p:spPr>
          <a:xfrm flipH="1">
            <a:off x="-348" y="2077445"/>
            <a:ext cx="9911640"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38" name="角丸四角形 37"/>
          <p:cNvSpPr/>
          <p:nvPr/>
        </p:nvSpPr>
        <p:spPr>
          <a:xfrm>
            <a:off x="5050292" y="2219480"/>
            <a:ext cx="4743817" cy="1840961"/>
          </a:xfrm>
          <a:prstGeom prst="roundRect">
            <a:avLst>
              <a:gd name="adj" fmla="val 10424"/>
            </a:avLst>
          </a:prstGeom>
          <a:no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378144" y="2329324"/>
            <a:ext cx="4208825" cy="620020"/>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smtClean="0">
                <a:latin typeface="フォントポにほんご"/>
                <a:ea typeface="フォントポにほんご"/>
                <a:cs typeface="フォントポにほんご"/>
              </a:rPr>
              <a:t>マイ広報紙の画面</a:t>
            </a:r>
            <a:endParaRPr kumimoji="1" lang="en-US" altLang="ja-JP" sz="1100" dirty="0" smtClean="0">
              <a:latin typeface="フォントポにほんご"/>
              <a:ea typeface="フォントポにほんご"/>
              <a:cs typeface="フォントポにほんご"/>
            </a:endParaRPr>
          </a:p>
          <a:p>
            <a:pPr algn="ctr"/>
            <a:r>
              <a:rPr kumimoji="1" lang="ja-JP" altLang="en-US" sz="1100" dirty="0" smtClean="0">
                <a:latin typeface="フォントポにほんご"/>
                <a:ea typeface="フォントポにほんご"/>
                <a:cs typeface="フォントポにほんご"/>
              </a:rPr>
              <a:t>子育て、健康、くらしなど、分かり易いアイコンで</a:t>
            </a:r>
            <a:endParaRPr kumimoji="1" lang="en-US" altLang="ja-JP" sz="1100" dirty="0" smtClean="0">
              <a:latin typeface="フォントポにほんご"/>
              <a:ea typeface="フォントポにほんご"/>
              <a:cs typeface="フォントポにほんご"/>
            </a:endParaRPr>
          </a:p>
          <a:p>
            <a:pPr algn="ctr"/>
            <a:r>
              <a:rPr lang="ja-JP" altLang="en-US" sz="1100" dirty="0" smtClean="0">
                <a:latin typeface="フォントポにほんご"/>
                <a:ea typeface="フォントポにほんご"/>
                <a:cs typeface="フォントポにほんご"/>
              </a:rPr>
              <a:t>記事ごとに</a:t>
            </a:r>
            <a:r>
              <a:rPr kumimoji="1" lang="ja-JP" altLang="en-US" sz="1100" dirty="0" smtClean="0">
                <a:latin typeface="フォントポにほんご"/>
                <a:ea typeface="フォントポにほんご"/>
                <a:cs typeface="フォントポにほんご"/>
              </a:rPr>
              <a:t>表示されます</a:t>
            </a:r>
            <a:endParaRPr kumimoji="1" lang="ja-JP" altLang="en-US" sz="1100" dirty="0">
              <a:latin typeface="フォントポにほんご"/>
              <a:ea typeface="フォントポにほんご"/>
              <a:cs typeface="フォントポにほんご"/>
            </a:endParaRPr>
          </a:p>
        </p:txBody>
      </p:sp>
      <p:pic>
        <p:nvPicPr>
          <p:cNvPr id="2" name="図 1"/>
          <p:cNvPicPr>
            <a:picLocks noChangeAspect="1"/>
          </p:cNvPicPr>
          <p:nvPr/>
        </p:nvPicPr>
        <p:blipFill>
          <a:blip r:embed="rId6"/>
          <a:stretch>
            <a:fillRect/>
          </a:stretch>
        </p:blipFill>
        <p:spPr>
          <a:xfrm>
            <a:off x="125065" y="3087876"/>
            <a:ext cx="4714982" cy="3312911"/>
          </a:xfrm>
          <a:prstGeom prst="rect">
            <a:avLst/>
          </a:prstGeom>
        </p:spPr>
      </p:pic>
      <p:grpSp>
        <p:nvGrpSpPr>
          <p:cNvPr id="39" name="図形グループ 49"/>
          <p:cNvGrpSpPr/>
          <p:nvPr/>
        </p:nvGrpSpPr>
        <p:grpSpPr>
          <a:xfrm>
            <a:off x="6255233" y="250008"/>
            <a:ext cx="752743" cy="752743"/>
            <a:chOff x="6255233" y="281179"/>
            <a:chExt cx="752743" cy="752743"/>
          </a:xfrm>
        </p:grpSpPr>
        <p:sp>
          <p:nvSpPr>
            <p:cNvPr id="40" name="角丸四角形 39"/>
            <p:cNvSpPr/>
            <p:nvPr/>
          </p:nvSpPr>
          <p:spPr>
            <a:xfrm>
              <a:off x="6255233" y="281179"/>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6308439" y="334385"/>
              <a:ext cx="646331" cy="646331"/>
            </a:xfrm>
            <a:prstGeom prst="rect">
              <a:avLst/>
            </a:prstGeom>
            <a:noFill/>
          </p:spPr>
          <p:txBody>
            <a:bodyPr wrap="none" rtlCol="0">
              <a:spAutoFit/>
            </a:bodyPr>
            <a:lstStyle/>
            <a:p>
              <a:r>
                <a:rPr kumimoji="1" lang="ja-JP" altLang="en-US" dirty="0" smtClean="0">
                  <a:solidFill>
                    <a:srgbClr val="CCFFCC"/>
                  </a:solidFill>
                  <a:latin typeface="小塚ゴシック Pr6N M"/>
                  <a:ea typeface="小塚ゴシック Pr6N M"/>
                  <a:cs typeface="小塚ゴシック Pr6N M"/>
                </a:rPr>
                <a:t>防災</a:t>
              </a:r>
              <a:endParaRPr kumimoji="1" lang="en-US" altLang="ja-JP" dirty="0" smtClean="0">
                <a:solidFill>
                  <a:srgbClr val="CCFFCC"/>
                </a:solidFill>
                <a:latin typeface="小塚ゴシック Pr6N M"/>
                <a:ea typeface="小塚ゴシック Pr6N M"/>
                <a:cs typeface="小塚ゴシック Pr6N M"/>
              </a:endParaRPr>
            </a:p>
            <a:p>
              <a:r>
                <a:rPr lang="ja-JP" altLang="en-US" dirty="0" smtClean="0">
                  <a:solidFill>
                    <a:srgbClr val="CCFFCC"/>
                  </a:solidFill>
                  <a:latin typeface="小塚ゴシック Pr6N M"/>
                  <a:ea typeface="小塚ゴシック Pr6N M"/>
                  <a:cs typeface="小塚ゴシック Pr6N M"/>
                </a:rPr>
                <a:t>減災</a:t>
              </a:r>
              <a:endParaRPr kumimoji="1" lang="ja-JP" altLang="en-US" dirty="0">
                <a:solidFill>
                  <a:srgbClr val="CCFFCC"/>
                </a:solidFill>
                <a:latin typeface="小塚ゴシック Pr6N M"/>
                <a:ea typeface="小塚ゴシック Pr6N M"/>
                <a:cs typeface="小塚ゴシック Pr6N M"/>
              </a:endParaRPr>
            </a:p>
          </p:txBody>
        </p:sp>
      </p:grpSp>
      <p:grpSp>
        <p:nvGrpSpPr>
          <p:cNvPr id="45" name="図形グループ 55"/>
          <p:cNvGrpSpPr/>
          <p:nvPr/>
        </p:nvGrpSpPr>
        <p:grpSpPr>
          <a:xfrm>
            <a:off x="7172281" y="250008"/>
            <a:ext cx="752743" cy="752743"/>
            <a:chOff x="7154801" y="281179"/>
            <a:chExt cx="752743" cy="752743"/>
          </a:xfrm>
        </p:grpSpPr>
        <p:sp>
          <p:nvSpPr>
            <p:cNvPr id="47" name="角丸四角形 46"/>
            <p:cNvSpPr/>
            <p:nvPr/>
          </p:nvSpPr>
          <p:spPr>
            <a:xfrm>
              <a:off x="7154801" y="281179"/>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7208007" y="334385"/>
              <a:ext cx="646331" cy="646331"/>
            </a:xfrm>
            <a:prstGeom prst="rect">
              <a:avLst/>
            </a:prstGeom>
            <a:noFill/>
          </p:spPr>
          <p:txBody>
            <a:bodyPr wrap="none" rtlCol="0">
              <a:spAutoFit/>
            </a:bodyPr>
            <a:lstStyle/>
            <a:p>
              <a:r>
                <a:rPr lang="ja-JP" altLang="en-US" dirty="0" smtClean="0">
                  <a:solidFill>
                    <a:srgbClr val="CCFFCC"/>
                  </a:solidFill>
                  <a:latin typeface="小塚ゴシック Pr6N M"/>
                  <a:ea typeface="小塚ゴシック Pr6N M"/>
                  <a:cs typeface="小塚ゴシック Pr6N M"/>
                </a:rPr>
                <a:t>少子</a:t>
              </a:r>
              <a:endParaRPr lang="en-US" altLang="ja-JP" dirty="0" smtClean="0">
                <a:solidFill>
                  <a:srgbClr val="CCFFCC"/>
                </a:solidFill>
                <a:latin typeface="小塚ゴシック Pr6N M"/>
                <a:ea typeface="小塚ゴシック Pr6N M"/>
                <a:cs typeface="小塚ゴシック Pr6N M"/>
              </a:endParaRPr>
            </a:p>
            <a:p>
              <a:r>
                <a:rPr lang="ja-JP" altLang="en-US" dirty="0" smtClean="0">
                  <a:solidFill>
                    <a:srgbClr val="CCFFCC"/>
                  </a:solidFill>
                  <a:latin typeface="小塚ゴシック Pr6N M"/>
                  <a:ea typeface="小塚ゴシック Pr6N M"/>
                  <a:cs typeface="小塚ゴシック Pr6N M"/>
                </a:rPr>
                <a:t>高齢</a:t>
              </a:r>
              <a:endParaRPr lang="en-US" altLang="ja-JP" dirty="0" smtClean="0">
                <a:solidFill>
                  <a:srgbClr val="CCFFCC"/>
                </a:solidFill>
                <a:latin typeface="小塚ゴシック Pr6N M"/>
                <a:ea typeface="小塚ゴシック Pr6N M"/>
                <a:cs typeface="小塚ゴシック Pr6N M"/>
              </a:endParaRPr>
            </a:p>
          </p:txBody>
        </p:sp>
      </p:grpSp>
    </p:spTree>
    <p:extLst>
      <p:ext uri="{BB962C8B-B14F-4D97-AF65-F5344CB8AC3E}">
        <p14:creationId xmlns:p14="http://schemas.microsoft.com/office/powerpoint/2010/main" val="1050403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アイディア.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3596" y="1292394"/>
            <a:ext cx="643434" cy="643434"/>
          </a:xfrm>
          <a:prstGeom prst="rect">
            <a:avLst/>
          </a:prstGeom>
        </p:spPr>
      </p:pic>
      <p:pic>
        <p:nvPicPr>
          <p:cNvPr id="8" name="図 7" descr="受賞.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6573" y="2841696"/>
            <a:ext cx="643434" cy="643434"/>
          </a:xfrm>
          <a:prstGeom prst="rect">
            <a:avLst/>
          </a:prstGeom>
        </p:spPr>
      </p:pic>
      <p:pic>
        <p:nvPicPr>
          <p:cNvPr id="10" name="図 9" descr="チーム.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3596" y="2333781"/>
            <a:ext cx="643434" cy="643434"/>
          </a:xfrm>
          <a:prstGeom prst="rect">
            <a:avLst/>
          </a:prstGeom>
        </p:spPr>
      </p:pic>
      <p:pic>
        <p:nvPicPr>
          <p:cNvPr id="11" name="図 10" descr="パソコン作業.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667" y="1745423"/>
            <a:ext cx="643434" cy="643434"/>
          </a:xfrm>
          <a:prstGeom prst="rect">
            <a:avLst/>
          </a:prstGeom>
        </p:spPr>
      </p:pic>
      <p:pic>
        <p:nvPicPr>
          <p:cNvPr id="33" name="図 32" descr="マーカー.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596" y="3334378"/>
            <a:ext cx="643434" cy="643434"/>
          </a:xfrm>
          <a:prstGeom prst="rect">
            <a:avLst/>
          </a:prstGeom>
        </p:spPr>
      </p:pic>
      <p:sp>
        <p:nvSpPr>
          <p:cNvPr id="40" name="正方形/長方形 39"/>
          <p:cNvSpPr/>
          <p:nvPr/>
        </p:nvSpPr>
        <p:spPr>
          <a:xfrm>
            <a:off x="6046963" y="1499638"/>
            <a:ext cx="3116631"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smtClean="0">
                <a:solidFill>
                  <a:schemeClr val="tx1"/>
                </a:solidFill>
                <a:latin typeface="小塚ゴシック Pr6N L"/>
                <a:ea typeface="小塚ゴシック Pr6N L"/>
                <a:cs typeface="小塚ゴシック Pr6N L"/>
              </a:rPr>
              <a:t>　　広報紙の記事情報</a:t>
            </a:r>
            <a:endParaRPr lang="en-US" altLang="ja-JP" sz="1100" dirty="0" smtClean="0">
              <a:solidFill>
                <a:schemeClr val="tx1"/>
              </a:solidFill>
              <a:latin typeface="小塚ゴシック Pr6N L"/>
              <a:ea typeface="小塚ゴシック Pr6N L"/>
              <a:cs typeface="小塚ゴシック Pr6N L"/>
            </a:endParaRPr>
          </a:p>
        </p:txBody>
      </p:sp>
      <p:sp>
        <p:nvSpPr>
          <p:cNvPr id="58" name="角丸四角形 57"/>
          <p:cNvSpPr/>
          <p:nvPr/>
        </p:nvSpPr>
        <p:spPr>
          <a:xfrm>
            <a:off x="5690007" y="2977215"/>
            <a:ext cx="950821" cy="357163"/>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smtClean="0">
                <a:latin typeface="フォントポにほんご"/>
                <a:ea typeface="フォントポにほんご"/>
                <a:cs typeface="フォントポにほんご"/>
              </a:rPr>
              <a:t>受賞歴</a:t>
            </a:r>
            <a:endParaRPr kumimoji="1" lang="ja-JP" altLang="en-US" sz="1400" dirty="0">
              <a:latin typeface="フォントポにほんご"/>
              <a:ea typeface="フォントポにほんご"/>
              <a:cs typeface="フォントポにほんご"/>
            </a:endParaRPr>
          </a:p>
        </p:txBody>
      </p:sp>
      <p:sp>
        <p:nvSpPr>
          <p:cNvPr id="61" name="正方形/長方形 60"/>
          <p:cNvSpPr/>
          <p:nvPr/>
        </p:nvSpPr>
        <p:spPr>
          <a:xfrm>
            <a:off x="5749101" y="3485130"/>
            <a:ext cx="3396089"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tx1"/>
                </a:solidFill>
                <a:latin typeface="小塚ゴシック Pr6N L"/>
                <a:ea typeface="小塚ゴシック Pr6N L"/>
                <a:cs typeface="小塚ゴシック Pr6N L"/>
              </a:rPr>
              <a:t>全国の自治体</a:t>
            </a:r>
            <a:endParaRPr kumimoji="1" lang="ja-JP" altLang="en-US" sz="1200" dirty="0">
              <a:solidFill>
                <a:schemeClr val="tx1"/>
              </a:solidFill>
              <a:latin typeface="小塚ゴシック Pr6N L"/>
              <a:ea typeface="小塚ゴシック Pr6N L"/>
              <a:cs typeface="小塚ゴシック Pr6N L"/>
            </a:endParaRPr>
          </a:p>
        </p:txBody>
      </p:sp>
      <p:sp>
        <p:nvSpPr>
          <p:cNvPr id="62" name="角丸四角形 61"/>
          <p:cNvSpPr/>
          <p:nvPr/>
        </p:nvSpPr>
        <p:spPr>
          <a:xfrm>
            <a:off x="5096143" y="3479656"/>
            <a:ext cx="950821" cy="357163"/>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地域</a:t>
            </a:r>
            <a:endParaRPr kumimoji="1" lang="ja-JP" altLang="en-US" sz="1400" dirty="0">
              <a:latin typeface="フォントポにほんご"/>
              <a:ea typeface="フォントポにほんご"/>
              <a:cs typeface="フォントポにほんご"/>
            </a:endParaRPr>
          </a:p>
        </p:txBody>
      </p:sp>
      <p:sp>
        <p:nvSpPr>
          <p:cNvPr id="65" name="テキスト ボックス 64"/>
          <p:cNvSpPr txBox="1"/>
          <p:nvPr/>
        </p:nvSpPr>
        <p:spPr>
          <a:xfrm>
            <a:off x="10124" y="1499638"/>
            <a:ext cx="4185761" cy="461665"/>
          </a:xfrm>
          <a:prstGeom prst="rect">
            <a:avLst/>
          </a:prstGeom>
          <a:noFill/>
        </p:spPr>
        <p:txBody>
          <a:bodyPr wrap="none" rtlCol="0">
            <a:spAutoFit/>
          </a:bodyPr>
          <a:lstStyle/>
          <a:p>
            <a:r>
              <a:rPr kumimoji="1" lang="ja-JP" altLang="en-US" sz="2400" dirty="0" smtClean="0">
                <a:solidFill>
                  <a:srgbClr val="008000"/>
                </a:solidFill>
                <a:latin typeface="小塚ゴシック Pro M"/>
                <a:ea typeface="小塚ゴシック Pro M"/>
                <a:cs typeface="小塚ゴシック Pro M"/>
              </a:rPr>
              <a:t>ひとりひとりに届く広報紙へ</a:t>
            </a:r>
            <a:endParaRPr kumimoji="1" lang="ja-JP" altLang="en-US" sz="2400" dirty="0">
              <a:solidFill>
                <a:srgbClr val="008000"/>
              </a:solidFill>
              <a:latin typeface="小塚ゴシック Pro M"/>
              <a:ea typeface="小塚ゴシック Pro M"/>
              <a:cs typeface="小塚ゴシック Pro M"/>
            </a:endParaRPr>
          </a:p>
        </p:txBody>
      </p:sp>
      <p:cxnSp>
        <p:nvCxnSpPr>
          <p:cNvPr id="67" name="直線コネクタ 66"/>
          <p:cNvCxnSpPr/>
          <p:nvPr/>
        </p:nvCxnSpPr>
        <p:spPr>
          <a:xfrm flipH="1">
            <a:off x="10565" y="1405574"/>
            <a:ext cx="4922375"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68" name="直線コネクタ 67"/>
          <p:cNvCxnSpPr/>
          <p:nvPr/>
        </p:nvCxnSpPr>
        <p:spPr>
          <a:xfrm flipH="1">
            <a:off x="10565" y="2038988"/>
            <a:ext cx="4942435"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72" name="直線コネクタ 71"/>
          <p:cNvCxnSpPr/>
          <p:nvPr/>
        </p:nvCxnSpPr>
        <p:spPr>
          <a:xfrm flipH="1">
            <a:off x="10565" y="6428143"/>
            <a:ext cx="4922375"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75" name="角丸四角形 74"/>
          <p:cNvSpPr/>
          <p:nvPr/>
        </p:nvSpPr>
        <p:spPr>
          <a:xfrm>
            <a:off x="5084282" y="4080778"/>
            <a:ext cx="4711409" cy="2347365"/>
          </a:xfrm>
          <a:prstGeom prst="roundRect">
            <a:avLst>
              <a:gd name="adj" fmla="val 9905"/>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6" name="図 75" descr="拡声器.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14548" y="4091278"/>
            <a:ext cx="903101" cy="903101"/>
          </a:xfrm>
          <a:prstGeom prst="rect">
            <a:avLst/>
          </a:prstGeom>
        </p:spPr>
      </p:pic>
      <p:sp>
        <p:nvSpPr>
          <p:cNvPr id="41" name="テキスト ボックス 40"/>
          <p:cNvSpPr txBox="1"/>
          <p:nvPr/>
        </p:nvSpPr>
        <p:spPr>
          <a:xfrm>
            <a:off x="5964177" y="4142389"/>
            <a:ext cx="3877985" cy="830997"/>
          </a:xfrm>
          <a:prstGeom prst="rect">
            <a:avLst/>
          </a:prstGeom>
          <a:noFill/>
        </p:spPr>
        <p:txBody>
          <a:bodyPr vert="horz" wrap="none" rtlCol="0">
            <a:spAutoFit/>
          </a:bodyPr>
          <a:lstStyle/>
          <a:p>
            <a:r>
              <a:rPr lang="ja-JP" altLang="en-US" sz="2400" dirty="0" smtClean="0">
                <a:solidFill>
                  <a:srgbClr val="008000"/>
                </a:solidFill>
                <a:latin typeface="フォントポにほんご"/>
                <a:ea typeface="フォントポにほんご"/>
                <a:cs typeface="フォントポにほんご"/>
              </a:rPr>
              <a:t>マイ広報紙に</a:t>
            </a:r>
            <a:endParaRPr lang="en-US" altLang="ja-JP" sz="2400" dirty="0" smtClean="0">
              <a:solidFill>
                <a:srgbClr val="008000"/>
              </a:solidFill>
              <a:latin typeface="フォントポにほんご"/>
              <a:ea typeface="フォントポにほんご"/>
              <a:cs typeface="フォントポにほんご"/>
            </a:endParaRPr>
          </a:p>
          <a:p>
            <a:r>
              <a:rPr lang="ja-JP" altLang="en-US" sz="2400" dirty="0" smtClean="0">
                <a:solidFill>
                  <a:srgbClr val="008000"/>
                </a:solidFill>
                <a:latin typeface="フォントポにほんご"/>
                <a:ea typeface="フォントポにほんご"/>
                <a:cs typeface="フォントポにほんご"/>
              </a:rPr>
              <a:t>　　　　　掲載しません</a:t>
            </a:r>
            <a:r>
              <a:rPr lang="ja-JP" altLang="en-US" sz="2400" dirty="0">
                <a:solidFill>
                  <a:srgbClr val="008000"/>
                </a:solidFill>
                <a:latin typeface="フォントポにほんご"/>
                <a:ea typeface="フォントポにほんご"/>
                <a:cs typeface="フォントポにほんご"/>
              </a:rPr>
              <a:t>か</a:t>
            </a:r>
            <a:endParaRPr lang="en-US" altLang="ja-JP" sz="2400" dirty="0" smtClean="0">
              <a:solidFill>
                <a:srgbClr val="008000"/>
              </a:solidFill>
              <a:latin typeface="フォントポにほんご"/>
              <a:ea typeface="フォントポにほんご"/>
              <a:cs typeface="フォントポにほんご"/>
            </a:endParaRPr>
          </a:p>
        </p:txBody>
      </p:sp>
      <p:sp>
        <p:nvSpPr>
          <p:cNvPr id="44" name="テキスト ボックス 43"/>
          <p:cNvSpPr txBox="1"/>
          <p:nvPr/>
        </p:nvSpPr>
        <p:spPr>
          <a:xfrm>
            <a:off x="5071927" y="4993546"/>
            <a:ext cx="4647383" cy="1255728"/>
          </a:xfrm>
          <a:prstGeom prst="rect">
            <a:avLst/>
          </a:prstGeom>
          <a:noFill/>
        </p:spPr>
        <p:txBody>
          <a:bodyPr wrap="square" rtlCol="0">
            <a:spAutoFit/>
          </a:bodyPr>
          <a:lstStyle/>
          <a:p>
            <a:pPr>
              <a:lnSpc>
                <a:spcPct val="120000"/>
              </a:lnSpc>
            </a:pPr>
            <a:r>
              <a:rPr lang="ja-JP" altLang="en-US" sz="1050" dirty="0" smtClean="0">
                <a:latin typeface="小塚ゴシック Pr6N L"/>
                <a:ea typeface="小塚ゴシック Pr6N L"/>
                <a:cs typeface="小塚ゴシック Pr6N L"/>
              </a:rPr>
              <a:t>　マイ</a:t>
            </a:r>
            <a:r>
              <a:rPr lang="ja-JP" altLang="en-US" sz="1050" dirty="0">
                <a:latin typeface="小塚ゴシック Pr6N L"/>
                <a:ea typeface="小塚ゴシック Pr6N L"/>
                <a:cs typeface="小塚ゴシック Pr6N L"/>
              </a:rPr>
              <a:t>広報紙は、自治体広報紙のオープンデータの利活用実証研究として、各自治体（広報課）の協力を得て開発されたインターネット広報紙サービスです</a:t>
            </a:r>
            <a:r>
              <a:rPr lang="ja-JP" altLang="en-US" sz="1050" dirty="0" smtClean="0">
                <a:latin typeface="小塚ゴシック Pr6N L"/>
                <a:ea typeface="小塚ゴシック Pr6N L"/>
                <a:cs typeface="小塚ゴシック Pr6N L"/>
              </a:rPr>
              <a:t>。オープンデータ化</a:t>
            </a:r>
            <a:r>
              <a:rPr lang="ja-JP" altLang="en-US" sz="1050" dirty="0">
                <a:latin typeface="小塚ゴシック Pr6N L"/>
                <a:ea typeface="小塚ゴシック Pr6N L"/>
                <a:cs typeface="小塚ゴシック Pr6N L"/>
              </a:rPr>
              <a:t>された広報紙データ、或いは公開されている広報紙データ</a:t>
            </a:r>
            <a:r>
              <a:rPr lang="en-US" altLang="ja-JP" sz="1050" dirty="0">
                <a:latin typeface="小塚ゴシック Pr6N L"/>
                <a:ea typeface="小塚ゴシック Pr6N L"/>
                <a:cs typeface="小塚ゴシック Pr6N L"/>
              </a:rPr>
              <a:t>(PDF</a:t>
            </a:r>
            <a:r>
              <a:rPr lang="ja-JP" altLang="en-US" sz="1050" dirty="0">
                <a:latin typeface="小塚ゴシック Pr6N L"/>
                <a:ea typeface="小塚ゴシック Pr6N L"/>
                <a:cs typeface="小塚ゴシック Pr6N L"/>
              </a:rPr>
              <a:t>等</a:t>
            </a:r>
            <a:r>
              <a:rPr lang="en-US" altLang="ja-JP" sz="1050" dirty="0">
                <a:latin typeface="小塚ゴシック Pr6N L"/>
                <a:ea typeface="小塚ゴシック Pr6N L"/>
                <a:cs typeface="小塚ゴシック Pr6N L"/>
              </a:rPr>
              <a:t>)</a:t>
            </a:r>
            <a:r>
              <a:rPr lang="ja-JP" altLang="en-US" sz="1050" dirty="0">
                <a:latin typeface="小塚ゴシック Pr6N L"/>
                <a:ea typeface="小塚ゴシック Pr6N L"/>
                <a:cs typeface="小塚ゴシック Pr6N L"/>
              </a:rPr>
              <a:t>をお預かりし</a:t>
            </a:r>
            <a:r>
              <a:rPr lang="ja-JP" altLang="en-US" sz="1050" dirty="0" smtClean="0">
                <a:latin typeface="小塚ゴシック Pr6N L"/>
                <a:ea typeface="小塚ゴシック Pr6N L"/>
                <a:cs typeface="小塚ゴシック Pr6N L"/>
              </a:rPr>
              <a:t>、記事ごとにデータベース化して、マイ広報紙へ掲載しています。自治体では、掲載にかかる費用負担や作業は</a:t>
            </a:r>
            <a:r>
              <a:rPr lang="ja-JP" altLang="en-US" sz="1050" dirty="0">
                <a:latin typeface="小塚ゴシック Pr6N L"/>
                <a:ea typeface="小塚ゴシック Pr6N L"/>
                <a:cs typeface="小塚ゴシック Pr6N L"/>
              </a:rPr>
              <a:t>ありません。</a:t>
            </a:r>
            <a:endParaRPr kumimoji="1" lang="en-US" altLang="ja-JP" sz="1050" dirty="0" smtClean="0">
              <a:latin typeface="小塚ゴシック Pr6N L"/>
              <a:ea typeface="小塚ゴシック Pr6N L"/>
              <a:cs typeface="小塚ゴシック Pr6N L"/>
            </a:endParaRPr>
          </a:p>
        </p:txBody>
      </p:sp>
      <p:sp>
        <p:nvSpPr>
          <p:cNvPr id="34" name="角丸四角形 33"/>
          <p:cNvSpPr/>
          <p:nvPr/>
        </p:nvSpPr>
        <p:spPr>
          <a:xfrm>
            <a:off x="5114549" y="1494164"/>
            <a:ext cx="1228416" cy="357163"/>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使用データ</a:t>
            </a:r>
            <a:endParaRPr kumimoji="1" lang="ja-JP" altLang="en-US" sz="1400" dirty="0">
              <a:latin typeface="フォントポにほんご"/>
              <a:ea typeface="フォントポにほんご"/>
              <a:cs typeface="フォントポにほんご"/>
            </a:endParaRPr>
          </a:p>
        </p:txBody>
      </p:sp>
      <p:sp>
        <p:nvSpPr>
          <p:cNvPr id="35" name="正方形/長方形 34"/>
          <p:cNvSpPr/>
          <p:nvPr/>
        </p:nvSpPr>
        <p:spPr>
          <a:xfrm>
            <a:off x="6342965" y="1989141"/>
            <a:ext cx="3396089"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dirty="0" smtClean="0">
                <a:solidFill>
                  <a:schemeClr val="tx1"/>
                </a:solidFill>
                <a:latin typeface="小塚ゴシック Pr6N L"/>
                <a:ea typeface="小塚ゴシック Pr6N L"/>
                <a:cs typeface="小塚ゴシック Pr6N L"/>
              </a:rPr>
              <a:t>PDF</a:t>
            </a:r>
            <a:r>
              <a:rPr lang="ja-JP" altLang="en-US" sz="1200" dirty="0" err="1" smtClean="0">
                <a:solidFill>
                  <a:schemeClr val="tx1"/>
                </a:solidFill>
                <a:latin typeface="小塚ゴシック Pr6N L"/>
                <a:ea typeface="小塚ゴシック Pr6N L"/>
                <a:cs typeface="小塚ゴシック Pr6N L"/>
              </a:rPr>
              <a:t>、</a:t>
            </a:r>
            <a:r>
              <a:rPr lang="ja-JP" altLang="en-US" sz="1200" dirty="0" smtClean="0">
                <a:solidFill>
                  <a:schemeClr val="tx1"/>
                </a:solidFill>
                <a:latin typeface="小塚ゴシック Pr6N L"/>
                <a:ea typeface="小塚ゴシック Pr6N L"/>
                <a:cs typeface="小塚ゴシック Pr6N L"/>
              </a:rPr>
              <a:t>テキスト等</a:t>
            </a:r>
            <a:endParaRPr lang="en-US" altLang="ja-JP" sz="1200" dirty="0">
              <a:solidFill>
                <a:schemeClr val="tx1"/>
              </a:solidFill>
              <a:latin typeface="小塚ゴシック Pr6N L"/>
              <a:ea typeface="小塚ゴシック Pr6N L"/>
              <a:cs typeface="小塚ゴシック Pr6N L"/>
            </a:endParaRPr>
          </a:p>
        </p:txBody>
      </p:sp>
      <p:sp>
        <p:nvSpPr>
          <p:cNvPr id="36" name="角丸四角形 35"/>
          <p:cNvSpPr/>
          <p:nvPr/>
        </p:nvSpPr>
        <p:spPr>
          <a:xfrm>
            <a:off x="5690006" y="1983667"/>
            <a:ext cx="1274749" cy="357163"/>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データ形式</a:t>
            </a:r>
            <a:endParaRPr kumimoji="1" lang="ja-JP" altLang="en-US" sz="1400" dirty="0">
              <a:latin typeface="フォントポにほんご"/>
              <a:ea typeface="フォントポにほんご"/>
              <a:cs typeface="フォントポにほんご"/>
            </a:endParaRPr>
          </a:p>
        </p:txBody>
      </p:sp>
      <p:sp>
        <p:nvSpPr>
          <p:cNvPr id="46" name="正方形/長方形 45"/>
          <p:cNvSpPr/>
          <p:nvPr/>
        </p:nvSpPr>
        <p:spPr>
          <a:xfrm>
            <a:off x="0" y="6577577"/>
            <a:ext cx="9906000" cy="280423"/>
          </a:xfrm>
          <a:prstGeom prst="rect">
            <a:avLst/>
          </a:prstGeom>
          <a:solidFill>
            <a:srgbClr val="00D861"/>
          </a:solidFill>
          <a:ln w="9525" cap="flat" cmpd="sng" algn="ctr">
            <a:solidFill>
              <a:srgbClr val="00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69" name="正方形/長方形 68"/>
          <p:cNvSpPr/>
          <p:nvPr/>
        </p:nvSpPr>
        <p:spPr>
          <a:xfrm>
            <a:off x="6095243" y="2485379"/>
            <a:ext cx="3049947"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smtClean="0">
                <a:solidFill>
                  <a:schemeClr val="tx1"/>
                </a:solidFill>
                <a:latin typeface="小塚ゴシック Pr6N L"/>
                <a:ea typeface="小塚ゴシック Pr6N L"/>
                <a:cs typeface="小塚ゴシック Pr6N L"/>
              </a:rPr>
              <a:t>パソコン</a:t>
            </a:r>
            <a:r>
              <a:rPr lang="ja-JP" altLang="en-US" sz="1200" dirty="0">
                <a:solidFill>
                  <a:schemeClr val="tx1"/>
                </a:solidFill>
                <a:latin typeface="小塚ゴシック Pr6N L"/>
                <a:ea typeface="小塚ゴシック Pr6N L"/>
                <a:cs typeface="小塚ゴシック Pr6N L"/>
              </a:rPr>
              <a:t>、</a:t>
            </a:r>
            <a:r>
              <a:rPr lang="ja-JP" altLang="en-US" sz="1200" dirty="0" smtClean="0">
                <a:solidFill>
                  <a:schemeClr val="tx1"/>
                </a:solidFill>
                <a:latin typeface="小塚ゴシック Pr6N L"/>
                <a:ea typeface="小塚ゴシック Pr6N L"/>
                <a:cs typeface="小塚ゴシック Pr6N L"/>
              </a:rPr>
              <a:t>スマートフォン、</a:t>
            </a:r>
            <a:r>
              <a:rPr lang="en-US" altLang="ja-JP" sz="1200" dirty="0" smtClean="0">
                <a:solidFill>
                  <a:schemeClr val="tx1"/>
                </a:solidFill>
                <a:latin typeface="小塚ゴシック Pr6N L"/>
                <a:ea typeface="小塚ゴシック Pr6N L"/>
                <a:cs typeface="小塚ゴシック Pr6N L"/>
              </a:rPr>
              <a:t>twitter</a:t>
            </a:r>
            <a:r>
              <a:rPr lang="ja-JP" altLang="en-US" sz="1200" dirty="0" err="1" smtClean="0">
                <a:solidFill>
                  <a:schemeClr val="tx1"/>
                </a:solidFill>
                <a:latin typeface="小塚ゴシック Pr6N L"/>
                <a:ea typeface="小塚ゴシック Pr6N L"/>
                <a:cs typeface="小塚ゴシック Pr6N L"/>
              </a:rPr>
              <a:t>、</a:t>
            </a:r>
            <a:r>
              <a:rPr lang="en-US" altLang="ja-JP" sz="1200" dirty="0" smtClean="0">
                <a:solidFill>
                  <a:schemeClr val="tx1"/>
                </a:solidFill>
                <a:latin typeface="小塚ゴシック Pr6N L"/>
                <a:ea typeface="小塚ゴシック Pr6N L"/>
                <a:cs typeface="小塚ゴシック Pr6N L"/>
              </a:rPr>
              <a:t>FB</a:t>
            </a:r>
            <a:endParaRPr kumimoji="1" lang="ja-JP" altLang="en-US" sz="1200" dirty="0">
              <a:solidFill>
                <a:schemeClr val="tx1"/>
              </a:solidFill>
              <a:latin typeface="小塚ゴシック Pr6N L"/>
              <a:ea typeface="小塚ゴシック Pr6N L"/>
              <a:cs typeface="小塚ゴシック Pr6N L"/>
            </a:endParaRPr>
          </a:p>
        </p:txBody>
      </p:sp>
      <p:sp>
        <p:nvSpPr>
          <p:cNvPr id="70" name="角丸四角形 69"/>
          <p:cNvSpPr/>
          <p:nvPr/>
        </p:nvSpPr>
        <p:spPr>
          <a:xfrm>
            <a:off x="5096142" y="2479905"/>
            <a:ext cx="1246823" cy="361791"/>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提供形態</a:t>
            </a:r>
            <a:endParaRPr kumimoji="1" lang="ja-JP" altLang="en-US" sz="1400" dirty="0">
              <a:latin typeface="フォントポにほんご"/>
              <a:ea typeface="フォントポにほんご"/>
              <a:cs typeface="フォントポにほんご"/>
            </a:endParaRPr>
          </a:p>
        </p:txBody>
      </p:sp>
      <p:sp>
        <p:nvSpPr>
          <p:cNvPr id="63" name="テキスト ボックス 62"/>
          <p:cNvSpPr txBox="1"/>
          <p:nvPr/>
        </p:nvSpPr>
        <p:spPr>
          <a:xfrm>
            <a:off x="66098" y="4255077"/>
            <a:ext cx="4823073" cy="2225225"/>
          </a:xfrm>
          <a:prstGeom prst="rect">
            <a:avLst/>
          </a:prstGeom>
          <a:noFill/>
        </p:spPr>
        <p:txBody>
          <a:bodyPr wrap="square" rtlCol="0">
            <a:spAutoFit/>
          </a:bodyPr>
          <a:lstStyle/>
          <a:p>
            <a:pPr>
              <a:lnSpc>
                <a:spcPct val="120000"/>
              </a:lnSpc>
            </a:pPr>
            <a:r>
              <a:rPr lang="ja-JP" altLang="en-US" sz="1050" dirty="0" smtClean="0">
                <a:latin typeface="小塚ゴシック Pr6N L"/>
                <a:ea typeface="小塚ゴシック Pr6N L"/>
                <a:cs typeface="小塚ゴシック Pr6N L"/>
              </a:rPr>
              <a:t>広報紙の制作と配布には年間数千万以上の予算が投じられているが、住民への到達率は年々低下している。また、インターネットによる配信方法も、パソコンからスマートフォン、ホームページからブログや</a:t>
            </a:r>
            <a:r>
              <a:rPr lang="en-US" altLang="ja-JP" sz="1050" dirty="0" smtClean="0">
                <a:latin typeface="小塚ゴシック Pr6N L"/>
                <a:ea typeface="小塚ゴシック Pr6N L"/>
                <a:cs typeface="小塚ゴシック Pr6N L"/>
              </a:rPr>
              <a:t>SNS</a:t>
            </a:r>
            <a:r>
              <a:rPr lang="ja-JP" altLang="en-US" sz="1050" dirty="0" smtClean="0">
                <a:latin typeface="小塚ゴシック Pr6N L"/>
                <a:ea typeface="小塚ゴシック Pr6N L"/>
                <a:cs typeface="小塚ゴシック Pr6N L"/>
              </a:rPr>
              <a:t>などへ移行しつつある。一方、自治体においては、広報紙のスマホ対応や様々なチャネルへの配信は、コストや作業負担が大きく、なかなか進んでいません。</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広報紙をオープンデータにすることで、様々なチャネルへの配信が容易になるだけでなく、広報紙データを必要とする他の</a:t>
            </a:r>
            <a:r>
              <a:rPr lang="en-US" altLang="ja-JP" sz="1050" dirty="0" smtClean="0">
                <a:latin typeface="小塚ゴシック Pr6N L"/>
                <a:ea typeface="小塚ゴシック Pr6N L"/>
                <a:cs typeface="小塚ゴシック Pr6N L"/>
              </a:rPr>
              <a:t>WEB</a:t>
            </a:r>
            <a:r>
              <a:rPr lang="ja-JP" altLang="en-US" sz="1050" dirty="0" smtClean="0">
                <a:latin typeface="小塚ゴシック Pr6N L"/>
                <a:ea typeface="小塚ゴシック Pr6N L"/>
                <a:cs typeface="小塚ゴシック Pr6N L"/>
              </a:rPr>
              <a:t>サービスでの利用が可能となり、結果として、住民への広報紙情報の到達率が上がっていく。マイ広報紙は自治体と住民をつなぎ、ひとりひとりに情報を届けるサービスを目指している。</a:t>
            </a:r>
            <a:r>
              <a:rPr lang="en-US" altLang="ja-JP" sz="1050" dirty="0" smtClean="0">
                <a:latin typeface="小塚ゴシック Pr6N L"/>
                <a:ea typeface="小塚ゴシック Pr6N L"/>
                <a:cs typeface="小塚ゴシック Pr6N L"/>
              </a:rPr>
              <a:t>2016</a:t>
            </a:r>
            <a:r>
              <a:rPr lang="ja-JP" altLang="en-US" sz="1050" dirty="0" smtClean="0">
                <a:latin typeface="小塚ゴシック Pr6N L"/>
                <a:ea typeface="小塚ゴシック Pr6N L"/>
                <a:cs typeface="小塚ゴシック Pr6N L"/>
              </a:rPr>
              <a:t>年</a:t>
            </a:r>
            <a:r>
              <a:rPr lang="en-US" altLang="ja-JP" sz="1050" dirty="0" smtClean="0">
                <a:latin typeface="小塚ゴシック Pr6N L"/>
                <a:ea typeface="小塚ゴシック Pr6N L"/>
                <a:cs typeface="小塚ゴシック Pr6N L"/>
              </a:rPr>
              <a:t>10</a:t>
            </a:r>
            <a:r>
              <a:rPr lang="ja-JP" altLang="en-US" sz="1050" dirty="0" smtClean="0">
                <a:latin typeface="小塚ゴシック Pr6N L"/>
                <a:ea typeface="小塚ゴシック Pr6N L"/>
                <a:cs typeface="小塚ゴシック Pr6N L"/>
              </a:rPr>
              <a:t>月現在、</a:t>
            </a:r>
            <a:r>
              <a:rPr lang="en-US" altLang="ja-JP" sz="1050" dirty="0" smtClean="0">
                <a:latin typeface="小塚ゴシック Pr6N L"/>
                <a:ea typeface="小塚ゴシック Pr6N L"/>
                <a:cs typeface="小塚ゴシック Pr6N L"/>
              </a:rPr>
              <a:t>281</a:t>
            </a:r>
            <a:r>
              <a:rPr lang="ja-JP" altLang="en-US" sz="1050" dirty="0" smtClean="0">
                <a:latin typeface="小塚ゴシック Pr6N L"/>
                <a:ea typeface="小塚ゴシック Pr6N L"/>
                <a:cs typeface="小塚ゴシック Pr6N L"/>
              </a:rPr>
              <a:t>自治体の広報紙を掲載し、月間のユニークユーザは</a:t>
            </a:r>
            <a:r>
              <a:rPr lang="en-US" altLang="ja-JP" sz="1050" dirty="0" smtClean="0">
                <a:latin typeface="小塚ゴシック Pr6N L"/>
                <a:ea typeface="小塚ゴシック Pr6N L"/>
                <a:cs typeface="小塚ゴシック Pr6N L"/>
              </a:rPr>
              <a:t>11</a:t>
            </a:r>
            <a:r>
              <a:rPr lang="ja-JP" altLang="en-US" sz="1050" dirty="0" smtClean="0">
                <a:latin typeface="小塚ゴシック Pr6N L"/>
                <a:ea typeface="小塚ゴシック Pr6N L"/>
                <a:cs typeface="小塚ゴシック Pr6N L"/>
              </a:rPr>
              <a:t>万ユーザ。</a:t>
            </a:r>
            <a:endParaRPr lang="en-US" altLang="ja-JP" sz="1050" dirty="0" smtClean="0">
              <a:latin typeface="小塚ゴシック Pr6N L"/>
              <a:ea typeface="小塚ゴシック Pr6N L"/>
              <a:cs typeface="小塚ゴシック Pr6N L"/>
            </a:endParaRPr>
          </a:p>
        </p:txBody>
      </p:sp>
      <p:sp>
        <p:nvSpPr>
          <p:cNvPr id="74" name="正方形/長方形 73"/>
          <p:cNvSpPr/>
          <p:nvPr/>
        </p:nvSpPr>
        <p:spPr>
          <a:xfrm>
            <a:off x="6342966" y="2977215"/>
            <a:ext cx="3376344"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200" dirty="0" smtClean="0">
                <a:solidFill>
                  <a:schemeClr val="tx1"/>
                </a:solidFill>
                <a:latin typeface="小塚ゴシック Pr6N L"/>
                <a:ea typeface="小塚ゴシック Pr6N L"/>
                <a:cs typeface="小塚ゴシック Pr6N L"/>
              </a:rPr>
              <a:t>―</a:t>
            </a:r>
            <a:endParaRPr kumimoji="1" lang="ja-JP" altLang="en-US" sz="1200" dirty="0">
              <a:solidFill>
                <a:schemeClr val="tx1"/>
              </a:solidFill>
              <a:latin typeface="小塚ゴシック Pr6N L"/>
              <a:ea typeface="小塚ゴシック Pr6N L"/>
              <a:cs typeface="小塚ゴシック Pr6N L"/>
            </a:endParaRPr>
          </a:p>
        </p:txBody>
      </p:sp>
      <p:sp>
        <p:nvSpPr>
          <p:cNvPr id="88" name="正方形/長方形 87"/>
          <p:cNvSpPr/>
          <p:nvPr/>
        </p:nvSpPr>
        <p:spPr>
          <a:xfrm>
            <a:off x="5292" y="0"/>
            <a:ext cx="9906000" cy="1252759"/>
          </a:xfrm>
          <a:prstGeom prst="rect">
            <a:avLst/>
          </a:prstGeom>
          <a:solidFill>
            <a:srgbClr val="00D861"/>
          </a:solidFill>
          <a:ln w="9525" cap="flat" cmpd="sng" algn="ctr">
            <a:solidFill>
              <a:srgbClr val="00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sysClr val="window" lastClr="FFFFFF"/>
              </a:solidFill>
              <a:effectLst/>
              <a:uLnTx/>
              <a:uFillTx/>
              <a:latin typeface="Corbel"/>
              <a:ea typeface="ヒラギノ角ゴ Pro W3"/>
              <a:cs typeface="+mn-cs"/>
            </a:endParaRPr>
          </a:p>
        </p:txBody>
      </p:sp>
      <p:sp>
        <p:nvSpPr>
          <p:cNvPr id="89" name="タイトル 1"/>
          <p:cNvSpPr txBox="1">
            <a:spLocks/>
          </p:cNvSpPr>
          <p:nvPr/>
        </p:nvSpPr>
        <p:spPr>
          <a:xfrm>
            <a:off x="45112" y="223283"/>
            <a:ext cx="4749931" cy="7445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dirty="0" smtClean="0">
                <a:solidFill>
                  <a:schemeClr val="bg1"/>
                </a:solidFill>
                <a:latin typeface="小塚ゴシック Pro M"/>
                <a:ea typeface="小塚ゴシック Pro M"/>
                <a:cs typeface="小塚ゴシック Pro M"/>
              </a:rPr>
              <a:t>マイ広報紙</a:t>
            </a:r>
            <a:endParaRPr lang="ja-JP" altLang="en-US" sz="4000" dirty="0">
              <a:solidFill>
                <a:schemeClr val="bg1"/>
              </a:solidFill>
              <a:latin typeface="小塚ゴシック Pro M"/>
              <a:ea typeface="小塚ゴシック Pro M"/>
              <a:cs typeface="小塚ゴシック Pro M"/>
            </a:endParaRPr>
          </a:p>
        </p:txBody>
      </p:sp>
      <p:sp>
        <p:nvSpPr>
          <p:cNvPr id="90"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kumimoji="1" lang="ja-JP" altLang="en-US" sz="1400" dirty="0" smtClean="0">
                <a:solidFill>
                  <a:srgbClr val="FFFFFF"/>
                </a:solidFill>
                <a:latin typeface="小塚ゴシック Pr6N R"/>
                <a:ea typeface="小塚ゴシック Pr6N R"/>
                <a:cs typeface="小塚ゴシック Pr6N R"/>
              </a:rPr>
              <a:t>市区町村の広報紙をネットやスマホで</a:t>
            </a:r>
            <a:endParaRPr kumimoji="1" lang="ja-JP" altLang="en-US" sz="1400" dirty="0">
              <a:solidFill>
                <a:srgbClr val="FFFFFF"/>
              </a:solidFill>
              <a:latin typeface="小塚ゴシック Pr6N R"/>
              <a:ea typeface="小塚ゴシック Pr6N R"/>
              <a:cs typeface="小塚ゴシック Pr6N R"/>
            </a:endParaRPr>
          </a:p>
        </p:txBody>
      </p:sp>
      <p:sp>
        <p:nvSpPr>
          <p:cNvPr id="91"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rgbClr val="FFFFFF"/>
                </a:solidFill>
                <a:latin typeface="小塚ゴシック Pr6N R"/>
                <a:ea typeface="小塚ゴシック Pr6N R"/>
                <a:cs typeface="小塚ゴシック Pr6N R"/>
              </a:rPr>
              <a:t>By</a:t>
            </a:r>
            <a:r>
              <a:rPr lang="ja-JP" altLang="en-US" sz="1400" dirty="0" smtClean="0">
                <a:solidFill>
                  <a:srgbClr val="FFFFFF"/>
                </a:solidFill>
                <a:latin typeface="小塚ゴシック Pr6N R"/>
                <a:ea typeface="小塚ゴシック Pr6N R"/>
                <a:cs typeface="小塚ゴシック Pr6N R"/>
              </a:rPr>
              <a:t> 一般社団法人オープン・コーポレイツ・ジャパン</a:t>
            </a:r>
            <a:endParaRPr kumimoji="1" lang="ja-JP" altLang="en-US" sz="1400" dirty="0">
              <a:solidFill>
                <a:srgbClr val="FFFFFF"/>
              </a:solidFill>
              <a:latin typeface="小塚ゴシック Pr6N R"/>
              <a:ea typeface="小塚ゴシック Pr6N R"/>
              <a:cs typeface="小塚ゴシック Pr6N R"/>
            </a:endParaRPr>
          </a:p>
        </p:txBody>
      </p:sp>
      <p:grpSp>
        <p:nvGrpSpPr>
          <p:cNvPr id="92" name="図形グループ 57"/>
          <p:cNvGrpSpPr/>
          <p:nvPr/>
        </p:nvGrpSpPr>
        <p:grpSpPr>
          <a:xfrm>
            <a:off x="8089329" y="250008"/>
            <a:ext cx="752743" cy="752743"/>
            <a:chOff x="8060984" y="281179"/>
            <a:chExt cx="752743" cy="752743"/>
          </a:xfrm>
          <a:solidFill>
            <a:srgbClr val="4ED762"/>
          </a:solidFill>
        </p:grpSpPr>
        <p:sp>
          <p:nvSpPr>
            <p:cNvPr id="93" name="角丸四角形 92"/>
            <p:cNvSpPr/>
            <p:nvPr/>
          </p:nvSpPr>
          <p:spPr>
            <a:xfrm>
              <a:off x="8060984" y="281179"/>
              <a:ext cx="752743" cy="752743"/>
            </a:xfrm>
            <a:prstGeom prst="roundRect">
              <a:avLst/>
            </a:prstGeom>
            <a:grp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99FF99"/>
                </a:solidFill>
              </a:endParaRPr>
            </a:p>
          </p:txBody>
        </p:sp>
        <p:sp>
          <p:nvSpPr>
            <p:cNvPr id="94" name="テキスト ボックス 93"/>
            <p:cNvSpPr txBox="1"/>
            <p:nvPr/>
          </p:nvSpPr>
          <p:spPr>
            <a:xfrm>
              <a:off x="8114190" y="334385"/>
              <a:ext cx="646331" cy="646331"/>
            </a:xfrm>
            <a:prstGeom prst="rect">
              <a:avLst/>
            </a:prstGeom>
            <a:grpFill/>
            <a:ln>
              <a:noFill/>
            </a:ln>
          </p:spPr>
          <p:txBody>
            <a:bodyPr wrap="none" rtlCol="0">
              <a:spAutoFit/>
            </a:bodyPr>
            <a:lstStyle/>
            <a:p>
              <a:r>
                <a:rPr lang="ja-JP" altLang="en-US" dirty="0" smtClean="0">
                  <a:solidFill>
                    <a:srgbClr val="CCFFCC"/>
                  </a:solidFill>
                  <a:latin typeface="小塚ゴシック Pr6N M"/>
                  <a:ea typeface="小塚ゴシック Pr6N M"/>
                  <a:cs typeface="小塚ゴシック Pr6N M"/>
                </a:rPr>
                <a:t>産業</a:t>
              </a:r>
              <a:endParaRPr lang="en-US" altLang="ja-JP" dirty="0" smtClean="0">
                <a:solidFill>
                  <a:srgbClr val="CCFFCC"/>
                </a:solidFill>
                <a:latin typeface="小塚ゴシック Pr6N M"/>
                <a:ea typeface="小塚ゴシック Pr6N M"/>
                <a:cs typeface="小塚ゴシック Pr6N M"/>
              </a:endParaRPr>
            </a:p>
            <a:p>
              <a:r>
                <a:rPr lang="ja-JP" altLang="en-US" dirty="0" smtClean="0">
                  <a:solidFill>
                    <a:srgbClr val="CCFFCC"/>
                  </a:solidFill>
                  <a:latin typeface="小塚ゴシック Pr6N M"/>
                  <a:ea typeface="小塚ゴシック Pr6N M"/>
                  <a:cs typeface="小塚ゴシック Pr6N M"/>
                </a:rPr>
                <a:t>創出</a:t>
              </a:r>
              <a:endParaRPr kumimoji="1" lang="en-US" altLang="ja-JP" dirty="0" smtClean="0">
                <a:solidFill>
                  <a:srgbClr val="CCFFCC"/>
                </a:solidFill>
                <a:latin typeface="小塚ゴシック Pr6N M"/>
                <a:ea typeface="小塚ゴシック Pr6N M"/>
                <a:cs typeface="小塚ゴシック Pr6N M"/>
              </a:endParaRPr>
            </a:p>
          </p:txBody>
        </p:sp>
      </p:grpSp>
      <p:sp>
        <p:nvSpPr>
          <p:cNvPr id="95" name="角丸四角形 94"/>
          <p:cNvSpPr/>
          <p:nvPr/>
        </p:nvSpPr>
        <p:spPr>
          <a:xfrm>
            <a:off x="9006672" y="250008"/>
            <a:ext cx="752743" cy="75274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4ED762"/>
              </a:solidFill>
            </a:endParaRPr>
          </a:p>
        </p:txBody>
      </p:sp>
      <p:sp>
        <p:nvSpPr>
          <p:cNvPr id="96" name="テキスト ボックス 95"/>
          <p:cNvSpPr txBox="1"/>
          <p:nvPr/>
        </p:nvSpPr>
        <p:spPr>
          <a:xfrm>
            <a:off x="9059584" y="259585"/>
            <a:ext cx="684803" cy="738664"/>
          </a:xfrm>
          <a:prstGeom prst="rect">
            <a:avLst/>
          </a:prstGeom>
          <a:noFill/>
          <a:ln>
            <a:noFill/>
          </a:ln>
        </p:spPr>
        <p:txBody>
          <a:bodyPr wrap="none" rtlCol="0">
            <a:spAutoFit/>
          </a:bodyPr>
          <a:lstStyle/>
          <a:p>
            <a:r>
              <a:rPr lang="ja-JP" altLang="en-US" sz="1400" dirty="0" smtClean="0">
                <a:solidFill>
                  <a:srgbClr val="4ED762"/>
                </a:solidFill>
                <a:latin typeface="小塚ゴシック Pr6N M"/>
                <a:ea typeface="小塚ゴシック Pr6N M"/>
                <a:cs typeface="小塚ゴシック Pr6N M"/>
              </a:rPr>
              <a:t>防犯</a:t>
            </a:r>
            <a:endParaRPr lang="en-US" altLang="ja-JP" sz="1400" dirty="0" smtClean="0">
              <a:solidFill>
                <a:srgbClr val="4ED762"/>
              </a:solidFill>
              <a:latin typeface="小塚ゴシック Pr6N M"/>
              <a:ea typeface="小塚ゴシック Pr6N M"/>
              <a:cs typeface="小塚ゴシック Pr6N M"/>
            </a:endParaRPr>
          </a:p>
          <a:p>
            <a:r>
              <a:rPr lang="ja-JP" altLang="en-US" sz="1400" dirty="0" smtClean="0">
                <a:solidFill>
                  <a:srgbClr val="4ED762"/>
                </a:solidFill>
                <a:latin typeface="小塚ゴシック Pr6N M"/>
                <a:ea typeface="小塚ゴシック Pr6N M"/>
                <a:cs typeface="小塚ゴシック Pr6N M"/>
              </a:rPr>
              <a:t>医療</a:t>
            </a:r>
            <a:endParaRPr lang="en-US" altLang="ja-JP" sz="1400" dirty="0" smtClean="0">
              <a:solidFill>
                <a:srgbClr val="4ED762"/>
              </a:solidFill>
              <a:latin typeface="小塚ゴシック Pr6N M"/>
              <a:ea typeface="小塚ゴシック Pr6N M"/>
              <a:cs typeface="小塚ゴシック Pr6N M"/>
            </a:endParaRPr>
          </a:p>
          <a:p>
            <a:r>
              <a:rPr lang="ja-JP" altLang="en-US" sz="1400" dirty="0" smtClean="0">
                <a:solidFill>
                  <a:srgbClr val="4ED762"/>
                </a:solidFill>
                <a:latin typeface="小塚ゴシック Pr6N M"/>
                <a:ea typeface="小塚ゴシック Pr6N M"/>
                <a:cs typeface="小塚ゴシック Pr6N M"/>
              </a:rPr>
              <a:t>教育</a:t>
            </a:r>
            <a:r>
              <a:rPr lang="ja-JP" altLang="en-US" sz="1000" dirty="0" smtClean="0">
                <a:solidFill>
                  <a:srgbClr val="4ED762"/>
                </a:solidFill>
                <a:latin typeface="小塚ゴシック Pr6N M"/>
                <a:ea typeface="小塚ゴシック Pr6N M"/>
                <a:cs typeface="小塚ゴシック Pr6N M"/>
              </a:rPr>
              <a:t>等</a:t>
            </a:r>
            <a:endParaRPr lang="en-US" altLang="ja-JP" dirty="0" smtClean="0">
              <a:solidFill>
                <a:srgbClr val="4ED762"/>
              </a:solidFill>
              <a:latin typeface="小塚ゴシック Pr6N M"/>
              <a:ea typeface="小塚ゴシック Pr6N M"/>
              <a:cs typeface="小塚ゴシック Pr6N M"/>
            </a:endParaRPr>
          </a:p>
        </p:txBody>
      </p:sp>
      <p:grpSp>
        <p:nvGrpSpPr>
          <p:cNvPr id="97" name="図形グループ 49"/>
          <p:cNvGrpSpPr/>
          <p:nvPr/>
        </p:nvGrpSpPr>
        <p:grpSpPr>
          <a:xfrm>
            <a:off x="6255233" y="250008"/>
            <a:ext cx="752743" cy="752743"/>
            <a:chOff x="6255233" y="281179"/>
            <a:chExt cx="752743" cy="752743"/>
          </a:xfrm>
        </p:grpSpPr>
        <p:sp>
          <p:nvSpPr>
            <p:cNvPr id="98" name="角丸四角形 97"/>
            <p:cNvSpPr/>
            <p:nvPr/>
          </p:nvSpPr>
          <p:spPr>
            <a:xfrm>
              <a:off x="6255233" y="281179"/>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9" name="テキスト ボックス 98"/>
            <p:cNvSpPr txBox="1"/>
            <p:nvPr/>
          </p:nvSpPr>
          <p:spPr>
            <a:xfrm>
              <a:off x="6308439" y="334385"/>
              <a:ext cx="646331" cy="646331"/>
            </a:xfrm>
            <a:prstGeom prst="rect">
              <a:avLst/>
            </a:prstGeom>
            <a:noFill/>
          </p:spPr>
          <p:txBody>
            <a:bodyPr wrap="none" rtlCol="0">
              <a:spAutoFit/>
            </a:bodyPr>
            <a:lstStyle/>
            <a:p>
              <a:r>
                <a:rPr kumimoji="1" lang="ja-JP" altLang="en-US" dirty="0" smtClean="0">
                  <a:solidFill>
                    <a:srgbClr val="CCFFCC"/>
                  </a:solidFill>
                  <a:latin typeface="小塚ゴシック Pr6N M"/>
                  <a:ea typeface="小塚ゴシック Pr6N M"/>
                  <a:cs typeface="小塚ゴシック Pr6N M"/>
                </a:rPr>
                <a:t>防災</a:t>
              </a:r>
              <a:endParaRPr kumimoji="1" lang="en-US" altLang="ja-JP" dirty="0" smtClean="0">
                <a:solidFill>
                  <a:srgbClr val="CCFFCC"/>
                </a:solidFill>
                <a:latin typeface="小塚ゴシック Pr6N M"/>
                <a:ea typeface="小塚ゴシック Pr6N M"/>
                <a:cs typeface="小塚ゴシック Pr6N M"/>
              </a:endParaRPr>
            </a:p>
            <a:p>
              <a:r>
                <a:rPr lang="ja-JP" altLang="en-US" dirty="0" smtClean="0">
                  <a:solidFill>
                    <a:srgbClr val="CCFFCC"/>
                  </a:solidFill>
                  <a:latin typeface="小塚ゴシック Pr6N M"/>
                  <a:ea typeface="小塚ゴシック Pr6N M"/>
                  <a:cs typeface="小塚ゴシック Pr6N M"/>
                </a:rPr>
                <a:t>減災</a:t>
              </a:r>
              <a:endParaRPr kumimoji="1" lang="ja-JP" altLang="en-US" dirty="0">
                <a:solidFill>
                  <a:srgbClr val="CCFFCC"/>
                </a:solidFill>
                <a:latin typeface="小塚ゴシック Pr6N M"/>
                <a:ea typeface="小塚ゴシック Pr6N M"/>
                <a:cs typeface="小塚ゴシック Pr6N M"/>
              </a:endParaRPr>
            </a:p>
          </p:txBody>
        </p:sp>
      </p:grpSp>
      <p:grpSp>
        <p:nvGrpSpPr>
          <p:cNvPr id="100" name="図形グループ 55"/>
          <p:cNvGrpSpPr/>
          <p:nvPr/>
        </p:nvGrpSpPr>
        <p:grpSpPr>
          <a:xfrm>
            <a:off x="7172281" y="250008"/>
            <a:ext cx="752743" cy="752743"/>
            <a:chOff x="7154801" y="281179"/>
            <a:chExt cx="752743" cy="752743"/>
          </a:xfrm>
        </p:grpSpPr>
        <p:sp>
          <p:nvSpPr>
            <p:cNvPr id="101" name="角丸四角形 100"/>
            <p:cNvSpPr/>
            <p:nvPr/>
          </p:nvSpPr>
          <p:spPr>
            <a:xfrm>
              <a:off x="7154801" y="281179"/>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2" name="テキスト ボックス 101"/>
            <p:cNvSpPr txBox="1"/>
            <p:nvPr/>
          </p:nvSpPr>
          <p:spPr>
            <a:xfrm>
              <a:off x="7208007" y="334385"/>
              <a:ext cx="646331" cy="646331"/>
            </a:xfrm>
            <a:prstGeom prst="rect">
              <a:avLst/>
            </a:prstGeom>
            <a:noFill/>
          </p:spPr>
          <p:txBody>
            <a:bodyPr wrap="none" rtlCol="0">
              <a:spAutoFit/>
            </a:bodyPr>
            <a:lstStyle/>
            <a:p>
              <a:r>
                <a:rPr lang="ja-JP" altLang="en-US" dirty="0" smtClean="0">
                  <a:solidFill>
                    <a:srgbClr val="CCFFCC"/>
                  </a:solidFill>
                  <a:latin typeface="小塚ゴシック Pr6N M"/>
                  <a:ea typeface="小塚ゴシック Pr6N M"/>
                  <a:cs typeface="小塚ゴシック Pr6N M"/>
                </a:rPr>
                <a:t>少子</a:t>
              </a:r>
              <a:endParaRPr lang="en-US" altLang="ja-JP" dirty="0" smtClean="0">
                <a:solidFill>
                  <a:srgbClr val="CCFFCC"/>
                </a:solidFill>
                <a:latin typeface="小塚ゴシック Pr6N M"/>
                <a:ea typeface="小塚ゴシック Pr6N M"/>
                <a:cs typeface="小塚ゴシック Pr6N M"/>
              </a:endParaRPr>
            </a:p>
            <a:p>
              <a:r>
                <a:rPr lang="ja-JP" altLang="en-US" dirty="0" smtClean="0">
                  <a:solidFill>
                    <a:srgbClr val="CCFFCC"/>
                  </a:solidFill>
                  <a:latin typeface="小塚ゴシック Pr6N M"/>
                  <a:ea typeface="小塚ゴシック Pr6N M"/>
                  <a:cs typeface="小塚ゴシック Pr6N M"/>
                </a:rPr>
                <a:t>高齢</a:t>
              </a:r>
              <a:endParaRPr lang="en-US" altLang="ja-JP" dirty="0" smtClean="0">
                <a:solidFill>
                  <a:srgbClr val="CCFFCC"/>
                </a:solidFill>
                <a:latin typeface="小塚ゴシック Pr6N M"/>
                <a:ea typeface="小塚ゴシック Pr6N M"/>
                <a:cs typeface="小塚ゴシック Pr6N M"/>
              </a:endParaRPr>
            </a:p>
          </p:txBody>
        </p:sp>
      </p:grpSp>
      <p:pic>
        <p:nvPicPr>
          <p:cNvPr id="1026" name="Picture 2" descr="C:\Users\fujii\Desktop\Screenshot_2016-10-29-18-43-04.png"/>
          <p:cNvPicPr>
            <a:picLocks noChangeAspect="1" noChangeArrowheads="1"/>
          </p:cNvPicPr>
          <p:nvPr/>
        </p:nvPicPr>
        <p:blipFill>
          <a:blip r:embed="rId8"/>
          <a:srcRect/>
          <a:stretch>
            <a:fillRect/>
          </a:stretch>
        </p:blipFill>
        <p:spPr bwMode="auto">
          <a:xfrm>
            <a:off x="3139194" y="2155887"/>
            <a:ext cx="1117407" cy="1986502"/>
          </a:xfrm>
          <a:prstGeom prst="rect">
            <a:avLst/>
          </a:prstGeom>
          <a:noFill/>
        </p:spPr>
      </p:pic>
      <p:grpSp>
        <p:nvGrpSpPr>
          <p:cNvPr id="47" name="グループ化 46"/>
          <p:cNvGrpSpPr/>
          <p:nvPr/>
        </p:nvGrpSpPr>
        <p:grpSpPr>
          <a:xfrm>
            <a:off x="610061" y="2155887"/>
            <a:ext cx="2284859" cy="1821925"/>
            <a:chOff x="4355969" y="1747884"/>
            <a:chExt cx="4608641" cy="4417441"/>
          </a:xfrm>
        </p:grpSpPr>
        <p:pic>
          <p:nvPicPr>
            <p:cNvPr id="48" name="Picture 2"/>
            <p:cNvPicPr>
              <a:picLocks noChangeAspect="1" noChangeArrowheads="1"/>
            </p:cNvPicPr>
            <p:nvPr/>
          </p:nvPicPr>
          <p:blipFill>
            <a:blip r:embed="rId9"/>
            <a:srcRect/>
            <a:stretch>
              <a:fillRect/>
            </a:stretch>
          </p:blipFill>
          <p:spPr bwMode="auto">
            <a:xfrm>
              <a:off x="4355969" y="1747884"/>
              <a:ext cx="3600501" cy="3130035"/>
            </a:xfrm>
            <a:prstGeom prst="rect">
              <a:avLst/>
            </a:prstGeom>
            <a:noFill/>
            <a:ln w="9525">
              <a:noFill/>
              <a:miter lim="800000"/>
              <a:headEnd/>
              <a:tailEnd/>
            </a:ln>
          </p:spPr>
        </p:pic>
        <p:pic>
          <p:nvPicPr>
            <p:cNvPr id="49" name="Picture 5"/>
            <p:cNvPicPr>
              <a:picLocks noChangeAspect="1" noChangeArrowheads="1"/>
            </p:cNvPicPr>
            <p:nvPr/>
          </p:nvPicPr>
          <p:blipFill>
            <a:blip r:embed="rId10"/>
            <a:srcRect/>
            <a:stretch>
              <a:fillRect/>
            </a:stretch>
          </p:blipFill>
          <p:spPr bwMode="auto">
            <a:xfrm>
              <a:off x="5940190" y="3209694"/>
              <a:ext cx="3024420" cy="2955631"/>
            </a:xfrm>
            <a:prstGeom prst="rect">
              <a:avLst/>
            </a:prstGeom>
            <a:noFill/>
            <a:ln w="9525">
              <a:noFill/>
              <a:miter lim="800000"/>
              <a:headEnd/>
              <a:tailEnd/>
            </a:ln>
          </p:spPr>
        </p:pic>
      </p:grpSp>
    </p:spTree>
    <p:extLst>
      <p:ext uri="{BB962C8B-B14F-4D97-AF65-F5344CB8AC3E}">
        <p14:creationId xmlns:p14="http://schemas.microsoft.com/office/powerpoint/2010/main" val="1176099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446</Words>
  <Application>Microsoft Office PowerPoint</Application>
  <PresentationFormat>A4 210 x 297 mm</PresentationFormat>
  <Paragraphs>53</Paragraphs>
  <Slides>2</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ＭＳ Ｐゴシック</vt:lpstr>
      <vt:lpstr>ヒラギノ角ゴ Pro W3</vt:lpstr>
      <vt:lpstr>フォントポにほんご</vt:lpstr>
      <vt:lpstr>小塚ゴシック Pr6N L</vt:lpstr>
      <vt:lpstr>小塚ゴシック Pr6N M</vt:lpstr>
      <vt:lpstr>小塚ゴシック Pr6N R</vt:lpstr>
      <vt:lpstr>小塚ゴシック Pro M</vt:lpstr>
      <vt:lpstr>Arial</vt:lpstr>
      <vt:lpstr>Calibri</vt:lpstr>
      <vt:lpstr>Corbel</vt:lpstr>
      <vt:lpstr>Wingdings</vt:lpstr>
      <vt:lpstr>ホワイト</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2018-02-21T08:13:37Z</dcterms:created>
  <dcterms:modified xsi:type="dcterms:W3CDTF">2018-02-21T08:13:40Z</dcterms:modified>
</cp:coreProperties>
</file>