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sldIdLst>
    <p:sldId id="260" r:id="rId2"/>
    <p:sldId id="256" r:id="rId3"/>
  </p:sldIdLst>
  <p:sldSz cx="9906000" cy="6858000" type="A4"/>
  <p:notesSz cx="6735763" cy="9866313"/>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9C85B"/>
    <a:srgbClr val="1CB900"/>
    <a:srgbClr val="00D861"/>
    <a:srgbClr val="00C877"/>
    <a:srgbClr val="38FF59"/>
    <a:srgbClr val="00FF00"/>
    <a:srgbClr val="308007"/>
    <a:srgbClr val="64AA57"/>
    <a:srgbClr val="33CC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86" autoAdjust="0"/>
    <p:restoredTop sz="94660"/>
  </p:normalViewPr>
  <p:slideViewPr>
    <p:cSldViewPr snapToGrid="0" snapToObjects="1">
      <p:cViewPr varScale="1">
        <p:scale>
          <a:sx n="68" d="100"/>
          <a:sy n="68" d="100"/>
        </p:scale>
        <p:origin x="1260" y="6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file://localhost/Users/meg/Desktop/%E7%89%B9%E7%A0%94/%E7%89%B9%E7%A0%94OD/%E3%82%A2%E3%82%A4%E3%82%B3%E3%83%B3/%E3%81%B2%E3%82%89%E3%82%81%E3%81%8D.png" TargetMode="External"/><Relationship Id="rId5" Type="http://schemas.openxmlformats.org/officeDocument/2006/relationships/image" Target="../media/image3.png"/><Relationship Id="rId4" Type="http://schemas.openxmlformats.org/officeDocument/2006/relationships/image" Target="file://localhost/Users/meg/Desktop/%E7%89%B9%E7%A0%94/%E7%89%B9%E7%A0%94OD/%E3%82%A2%E3%82%A4%E3%82%B3%E3%83%B3/%E3%83%8F%E3%83%86%E3%83%8A.png"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角丸四角形 79"/>
          <p:cNvSpPr/>
          <p:nvPr/>
        </p:nvSpPr>
        <p:spPr>
          <a:xfrm>
            <a:off x="5052210" y="4549425"/>
            <a:ext cx="4743817" cy="1864775"/>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2" name="片側の 2 つの角を丸めた四角形 31"/>
          <p:cNvSpPr/>
          <p:nvPr/>
        </p:nvSpPr>
        <p:spPr>
          <a:xfrm>
            <a:off x="5052210" y="4549425"/>
            <a:ext cx="4743817" cy="503242"/>
          </a:xfrm>
          <a:prstGeom prst="round2SameRect">
            <a:avLst>
              <a:gd name="adj1" fmla="val 40827"/>
              <a:gd name="adj2" fmla="val 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54" name="正方形/長方形 53"/>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15" name="タイトル 1"/>
          <p:cNvSpPr txBox="1">
            <a:spLocks/>
          </p:cNvSpPr>
          <p:nvPr/>
        </p:nvSpPr>
        <p:spPr>
          <a:xfrm>
            <a:off x="-350" y="1496340"/>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500" dirty="0" smtClean="0">
                <a:solidFill>
                  <a:srgbClr val="008000"/>
                </a:solidFill>
                <a:latin typeface="小塚ゴシック Pr6N R"/>
                <a:ea typeface="小塚ゴシック Pr6N R"/>
                <a:cs typeface="小塚ゴシック Pr6N R"/>
              </a:rPr>
              <a:t>街灯の明るさや間隔のデータから夜道の「明るさ」を算出し、通常の道案内アプリの情報に「明るさ」重ね合わせて表示することで、より明るい道を選択できるようにしたアプリ</a:t>
            </a:r>
            <a:r>
              <a:rPr kumimoji="1" lang="ja-JP" altLang="en-US" sz="1500" dirty="0" smtClean="0">
                <a:solidFill>
                  <a:srgbClr val="008000"/>
                </a:solidFill>
                <a:latin typeface="小塚ゴシック Pr6N R"/>
                <a:ea typeface="小塚ゴシック Pr6N R"/>
                <a:cs typeface="小塚ゴシック Pr6N R"/>
              </a:rPr>
              <a:t>。</a:t>
            </a:r>
            <a:r>
              <a:rPr lang="ja-JP" altLang="en-US" sz="1500" dirty="0">
                <a:solidFill>
                  <a:srgbClr val="008000"/>
                </a:solidFill>
                <a:latin typeface="小塚ゴシック Pr6N R"/>
                <a:ea typeface="小塚ゴシック Pr6N R"/>
                <a:cs typeface="小塚ゴシック Pr6N R"/>
              </a:rPr>
              <a:t>（</a:t>
            </a:r>
            <a:r>
              <a:rPr lang="en-US" altLang="ja-JP" sz="1500" dirty="0">
                <a:solidFill>
                  <a:srgbClr val="008000"/>
                </a:solidFill>
                <a:latin typeface="小塚ゴシック Pr6N R"/>
                <a:ea typeface="小塚ゴシック Pr6N R"/>
                <a:cs typeface="小塚ゴシック Pr6N R"/>
              </a:rPr>
              <a:t>2014</a:t>
            </a:r>
            <a:r>
              <a:rPr lang="ja-JP" altLang="en-US" sz="1500" dirty="0">
                <a:solidFill>
                  <a:srgbClr val="008000"/>
                </a:solidFill>
                <a:latin typeface="小塚ゴシック Pr6N R"/>
                <a:ea typeface="小塚ゴシック Pr6N R"/>
                <a:cs typeface="小塚ゴシック Pr6N R"/>
              </a:rPr>
              <a:t>年</a:t>
            </a:r>
            <a:r>
              <a:rPr lang="en-US" altLang="ja-JP" sz="1500" dirty="0">
                <a:solidFill>
                  <a:srgbClr val="008000"/>
                </a:solidFill>
                <a:latin typeface="小塚ゴシック Pr6N R"/>
                <a:ea typeface="小塚ゴシック Pr6N R"/>
                <a:cs typeface="小塚ゴシック Pr6N R"/>
              </a:rPr>
              <a:t>2</a:t>
            </a:r>
            <a:r>
              <a:rPr lang="ja-JP" altLang="en-US" sz="1500" dirty="0">
                <a:solidFill>
                  <a:srgbClr val="008000"/>
                </a:solidFill>
                <a:latin typeface="小塚ゴシック Pr6N R"/>
                <a:ea typeface="小塚ゴシック Pr6N R"/>
                <a:cs typeface="小塚ゴシック Pr6N R"/>
              </a:rPr>
              <a:t>月頃　サービス開始）</a:t>
            </a:r>
            <a:endParaRPr lang="en-US" altLang="ja-JP" sz="1500" dirty="0">
              <a:solidFill>
                <a:srgbClr val="008000"/>
              </a:solidFill>
              <a:latin typeface="小塚ゴシック Pr6N R"/>
              <a:ea typeface="小塚ゴシック Pr6N R"/>
              <a:cs typeface="小塚ゴシック Pr6N R"/>
            </a:endParaRPr>
          </a:p>
        </p:txBody>
      </p:sp>
      <p:pic>
        <p:nvPicPr>
          <p:cNvPr id="10" name="図 9" descr="スクリーンショット 2015-09-06 11.48.51.png"/>
          <p:cNvPicPr>
            <a:picLocks noChangeAspect="1"/>
          </p:cNvPicPr>
          <p:nvPr/>
        </p:nvPicPr>
        <p:blipFill rotWithShape="1">
          <a:blip r:embed="rId2">
            <a:extLst>
              <a:ext uri="{28A0092B-C50C-407E-A947-70E740481C1C}">
                <a14:useLocalDpi xmlns:a14="http://schemas.microsoft.com/office/drawing/2010/main" val="0"/>
              </a:ext>
            </a:extLst>
          </a:blip>
          <a:srcRect b="8776"/>
          <a:stretch/>
        </p:blipFill>
        <p:spPr>
          <a:xfrm>
            <a:off x="2739798" y="3565262"/>
            <a:ext cx="2067696" cy="2974810"/>
          </a:xfrm>
          <a:prstGeom prst="rect">
            <a:avLst/>
          </a:prstGeom>
        </p:spPr>
      </p:pic>
      <p:sp>
        <p:nvSpPr>
          <p:cNvPr id="39" name="タイトル 1"/>
          <p:cNvSpPr txBox="1">
            <a:spLocks/>
          </p:cNvSpPr>
          <p:nvPr/>
        </p:nvSpPr>
        <p:spPr>
          <a:xfrm>
            <a:off x="45111" y="238812"/>
            <a:ext cx="5828639" cy="7445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3600" dirty="0" smtClean="0">
                <a:solidFill>
                  <a:schemeClr val="bg1"/>
                </a:solidFill>
                <a:latin typeface="小塚ゴシック Pro M"/>
                <a:ea typeface="小塚ゴシック Pro M"/>
                <a:cs typeface="小塚ゴシック Pro M"/>
              </a:rPr>
              <a:t>Night </a:t>
            </a:r>
            <a:r>
              <a:rPr lang="en-US" altLang="ja-JP" sz="3600" dirty="0">
                <a:solidFill>
                  <a:schemeClr val="bg1"/>
                </a:solidFill>
                <a:latin typeface="小塚ゴシック Pro M"/>
                <a:ea typeface="小塚ゴシック Pro M"/>
                <a:cs typeface="小塚ゴシック Pro M"/>
              </a:rPr>
              <a:t>Street Advisor</a:t>
            </a:r>
            <a:endParaRPr lang="ja-JP" altLang="en-US" sz="3600" dirty="0">
              <a:solidFill>
                <a:schemeClr val="bg1"/>
              </a:solidFill>
              <a:latin typeface="小塚ゴシック Pro M"/>
              <a:ea typeface="小塚ゴシック Pro M"/>
              <a:cs typeface="小塚ゴシック Pro M"/>
            </a:endParaRPr>
          </a:p>
        </p:txBody>
      </p:sp>
      <p:sp>
        <p:nvSpPr>
          <p:cNvPr id="40"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rgbClr val="FFFFFF"/>
                </a:solidFill>
                <a:latin typeface="小塚ゴシック Pr6N R"/>
                <a:ea typeface="小塚ゴシック Pr6N R"/>
                <a:cs typeface="小塚ゴシック Pr6N R"/>
              </a:rPr>
              <a:t>明るい夜道を案内する歩行者ナビゲーションシステム</a:t>
            </a:r>
            <a:endParaRPr lang="en-US" altLang="ja-JP" sz="1400" dirty="0" smtClean="0">
              <a:solidFill>
                <a:srgbClr val="FFFFFF"/>
              </a:solidFill>
              <a:latin typeface="小塚ゴシック Pr6N R"/>
              <a:ea typeface="小塚ゴシック Pr6N R"/>
              <a:cs typeface="小塚ゴシック Pr6N R"/>
            </a:endParaRPr>
          </a:p>
        </p:txBody>
      </p:sp>
      <p:sp>
        <p:nvSpPr>
          <p:cNvPr id="41"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rgbClr val="FFFFFF"/>
                </a:solidFill>
                <a:latin typeface="小塚ゴシック Pr6N R"/>
                <a:ea typeface="小塚ゴシック Pr6N R"/>
                <a:cs typeface="小塚ゴシック Pr6N R"/>
              </a:rPr>
              <a:t>By</a:t>
            </a:r>
            <a:r>
              <a:rPr lang="ja-JP" altLang="en-US" sz="1400" dirty="0" smtClean="0">
                <a:solidFill>
                  <a:srgbClr val="FFFFFF"/>
                </a:solidFill>
                <a:latin typeface="小塚ゴシック Pr6N R"/>
                <a:ea typeface="小塚ゴシック Pr6N R"/>
                <a:cs typeface="小塚ゴシック Pr6N R"/>
              </a:rPr>
              <a:t> </a:t>
            </a:r>
            <a:r>
              <a:rPr lang="ja-JP" altLang="en-US" sz="1400" dirty="0" smtClean="0">
                <a:solidFill>
                  <a:schemeClr val="bg1"/>
                </a:solidFill>
                <a:latin typeface="小塚ゴシック Pr6N L"/>
                <a:ea typeface="小塚ゴシック Pr6N L"/>
                <a:cs typeface="小塚ゴシック Pr6N L"/>
              </a:rPr>
              <a:t>明石工業高等専門学校</a:t>
            </a:r>
            <a:r>
              <a:rPr lang="en-US" altLang="ja-JP" sz="1400" dirty="0" smtClean="0">
                <a:solidFill>
                  <a:schemeClr val="bg1"/>
                </a:solidFill>
                <a:latin typeface="小塚ゴシック Pr6N L"/>
                <a:ea typeface="小塚ゴシック Pr6N L"/>
                <a:cs typeface="小塚ゴシック Pr6N L"/>
              </a:rPr>
              <a:t> </a:t>
            </a:r>
            <a:r>
              <a:rPr lang="ja-JP" altLang="en-US" sz="1400" dirty="0" smtClean="0">
                <a:solidFill>
                  <a:schemeClr val="bg1"/>
                </a:solidFill>
                <a:latin typeface="小塚ゴシック Pr6N L"/>
                <a:ea typeface="小塚ゴシック Pr6N L"/>
                <a:cs typeface="小塚ゴシック Pr6N L"/>
              </a:rPr>
              <a:t>知的</a:t>
            </a:r>
            <a:r>
              <a:rPr lang="ja-JP" altLang="en-US" sz="1400" dirty="0">
                <a:solidFill>
                  <a:schemeClr val="bg1"/>
                </a:solidFill>
                <a:latin typeface="小塚ゴシック Pr6N L"/>
                <a:ea typeface="小塚ゴシック Pr6N L"/>
                <a:cs typeface="小塚ゴシック Pr6N L"/>
              </a:rPr>
              <a:t>情報環境研究室</a:t>
            </a:r>
            <a:endParaRPr kumimoji="1" lang="ja-JP" altLang="en-US" sz="1400" dirty="0">
              <a:solidFill>
                <a:schemeClr val="bg1"/>
              </a:solidFill>
              <a:latin typeface="小塚ゴシック Pr6N R"/>
              <a:ea typeface="小塚ゴシック Pr6N R"/>
              <a:cs typeface="小塚ゴシック Pr6N R"/>
            </a:endParaRPr>
          </a:p>
        </p:txBody>
      </p:sp>
      <p:sp>
        <p:nvSpPr>
          <p:cNvPr id="45" name="下矢印 44"/>
          <p:cNvSpPr/>
          <p:nvPr/>
        </p:nvSpPr>
        <p:spPr>
          <a:xfrm>
            <a:off x="7270969" y="4211662"/>
            <a:ext cx="302462" cy="317426"/>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58" name="直線コネクタ 57"/>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flipH="1">
            <a:off x="-348" y="2077445"/>
            <a:ext cx="9911640"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grpSp>
        <p:nvGrpSpPr>
          <p:cNvPr id="14" name="図形グループ 13"/>
          <p:cNvGrpSpPr/>
          <p:nvPr/>
        </p:nvGrpSpPr>
        <p:grpSpPr>
          <a:xfrm>
            <a:off x="6255233" y="250008"/>
            <a:ext cx="752743" cy="752743"/>
            <a:chOff x="6255233" y="281179"/>
            <a:chExt cx="752743" cy="752743"/>
          </a:xfrm>
        </p:grpSpPr>
        <p:sp>
          <p:nvSpPr>
            <p:cNvPr id="11" name="角丸四角形 10"/>
            <p:cNvSpPr/>
            <p:nvPr/>
          </p:nvSpPr>
          <p:spPr>
            <a:xfrm>
              <a:off x="6255233"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6308439" y="334385"/>
              <a:ext cx="646331" cy="646331"/>
            </a:xfrm>
            <a:prstGeom prst="rect">
              <a:avLst/>
            </a:prstGeom>
            <a:noFill/>
          </p:spPr>
          <p:txBody>
            <a:bodyPr wrap="none" rtlCol="0">
              <a:spAutoFit/>
            </a:bodyPr>
            <a:lstStyle/>
            <a:p>
              <a:r>
                <a:rPr kumimoji="1" lang="ja-JP" altLang="en-US" dirty="0" smtClean="0">
                  <a:solidFill>
                    <a:srgbClr val="CCFFCC"/>
                  </a:solidFill>
                  <a:latin typeface="小塚ゴシック Pr6N M"/>
                  <a:ea typeface="小塚ゴシック Pr6N M"/>
                  <a:cs typeface="小塚ゴシック Pr6N M"/>
                </a:rPr>
                <a:t>防災</a:t>
              </a:r>
              <a:endParaRPr kumimoji="1"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減災</a:t>
              </a:r>
              <a:endParaRPr kumimoji="1" lang="ja-JP" altLang="en-US" dirty="0">
                <a:solidFill>
                  <a:srgbClr val="CCFFCC"/>
                </a:solidFill>
                <a:latin typeface="小塚ゴシック Pr6N M"/>
                <a:ea typeface="小塚ゴシック Pr6N M"/>
                <a:cs typeface="小塚ゴシック Pr6N M"/>
              </a:endParaRPr>
            </a:p>
          </p:txBody>
        </p:sp>
      </p:grpSp>
      <p:grpSp>
        <p:nvGrpSpPr>
          <p:cNvPr id="16" name="図形グループ 15"/>
          <p:cNvGrpSpPr/>
          <p:nvPr/>
        </p:nvGrpSpPr>
        <p:grpSpPr>
          <a:xfrm>
            <a:off x="8089329" y="250008"/>
            <a:ext cx="752743" cy="752743"/>
            <a:chOff x="8060984" y="281179"/>
            <a:chExt cx="752743" cy="752743"/>
          </a:xfrm>
        </p:grpSpPr>
        <p:sp>
          <p:nvSpPr>
            <p:cNvPr id="65" name="角丸四角形 64"/>
            <p:cNvSpPr/>
            <p:nvPr/>
          </p:nvSpPr>
          <p:spPr>
            <a:xfrm>
              <a:off x="8060984"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6" name="テキスト ボックス 65"/>
            <p:cNvSpPr txBox="1"/>
            <p:nvPr/>
          </p:nvSpPr>
          <p:spPr>
            <a:xfrm>
              <a:off x="8114190"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産業</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創出</a:t>
              </a:r>
              <a:endParaRPr kumimoji="1" lang="en-US" altLang="ja-JP" dirty="0" smtClean="0">
                <a:solidFill>
                  <a:srgbClr val="CCFFCC"/>
                </a:solidFill>
                <a:latin typeface="小塚ゴシック Pr6N M"/>
                <a:ea typeface="小塚ゴシック Pr6N M"/>
                <a:cs typeface="小塚ゴシック Pr6N M"/>
              </a:endParaRPr>
            </a:p>
          </p:txBody>
        </p:sp>
      </p:grpSp>
      <p:grpSp>
        <p:nvGrpSpPr>
          <p:cNvPr id="19" name="図形グループ 18"/>
          <p:cNvGrpSpPr/>
          <p:nvPr/>
        </p:nvGrpSpPr>
        <p:grpSpPr>
          <a:xfrm>
            <a:off x="7172281" y="250008"/>
            <a:ext cx="752743" cy="752743"/>
            <a:chOff x="7154801" y="281179"/>
            <a:chExt cx="752743" cy="752743"/>
          </a:xfrm>
        </p:grpSpPr>
        <p:sp>
          <p:nvSpPr>
            <p:cNvPr id="67" name="角丸四角形 66"/>
            <p:cNvSpPr/>
            <p:nvPr/>
          </p:nvSpPr>
          <p:spPr>
            <a:xfrm>
              <a:off x="7154801"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7208007"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少子</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高齢</a:t>
              </a:r>
              <a:endParaRPr lang="en-US" altLang="ja-JP" dirty="0" smtClean="0">
                <a:solidFill>
                  <a:srgbClr val="CCFFCC"/>
                </a:solidFill>
                <a:latin typeface="小塚ゴシック Pr6N M"/>
                <a:ea typeface="小塚ゴシック Pr6N M"/>
                <a:cs typeface="小塚ゴシック Pr6N M"/>
              </a:endParaRPr>
            </a:p>
          </p:txBody>
        </p:sp>
      </p:grpSp>
      <p:sp>
        <p:nvSpPr>
          <p:cNvPr id="77" name="角丸四角形 76"/>
          <p:cNvSpPr/>
          <p:nvPr/>
        </p:nvSpPr>
        <p:spPr>
          <a:xfrm>
            <a:off x="9006672" y="250008"/>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6" name="テキスト ボックス 75"/>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49C85B"/>
                </a:solidFill>
                <a:latin typeface="小塚ゴシック Pr6N M"/>
                <a:ea typeface="小塚ゴシック Pr6N M"/>
                <a:cs typeface="小塚ゴシック Pr6N M"/>
              </a:rPr>
              <a:t>防犯</a:t>
            </a:r>
            <a:endParaRPr lang="en-US" altLang="ja-JP" sz="1400" dirty="0" smtClean="0">
              <a:solidFill>
                <a:srgbClr val="49C85B"/>
              </a:solidFill>
              <a:latin typeface="小塚ゴシック Pr6N M"/>
              <a:ea typeface="小塚ゴシック Pr6N M"/>
              <a:cs typeface="小塚ゴシック Pr6N M"/>
            </a:endParaRPr>
          </a:p>
          <a:p>
            <a:r>
              <a:rPr lang="ja-JP" altLang="en-US" sz="1400" dirty="0" smtClean="0">
                <a:solidFill>
                  <a:srgbClr val="49C85B"/>
                </a:solidFill>
                <a:latin typeface="小塚ゴシック Pr6N M"/>
                <a:ea typeface="小塚ゴシック Pr6N M"/>
                <a:cs typeface="小塚ゴシック Pr6N M"/>
              </a:rPr>
              <a:t>医療</a:t>
            </a:r>
            <a:endParaRPr lang="en-US" altLang="ja-JP" sz="1400" dirty="0" smtClean="0">
              <a:solidFill>
                <a:srgbClr val="49C85B"/>
              </a:solidFill>
              <a:latin typeface="小塚ゴシック Pr6N M"/>
              <a:ea typeface="小塚ゴシック Pr6N M"/>
              <a:cs typeface="小塚ゴシック Pr6N M"/>
            </a:endParaRPr>
          </a:p>
          <a:p>
            <a:r>
              <a:rPr lang="ja-JP" altLang="en-US" sz="1400" dirty="0" smtClean="0">
                <a:solidFill>
                  <a:srgbClr val="49C85B"/>
                </a:solidFill>
                <a:latin typeface="小塚ゴシック Pr6N M"/>
                <a:ea typeface="小塚ゴシック Pr6N M"/>
                <a:cs typeface="小塚ゴシック Pr6N M"/>
              </a:rPr>
              <a:t>教育</a:t>
            </a:r>
            <a:r>
              <a:rPr lang="ja-JP" altLang="en-US" sz="1000" dirty="0" smtClean="0">
                <a:solidFill>
                  <a:srgbClr val="49C85B"/>
                </a:solidFill>
                <a:latin typeface="小塚ゴシック Pr6N M"/>
                <a:ea typeface="小塚ゴシック Pr6N M"/>
                <a:cs typeface="小塚ゴシック Pr6N M"/>
              </a:rPr>
              <a:t>等</a:t>
            </a:r>
            <a:endParaRPr lang="en-US" altLang="ja-JP" dirty="0" smtClean="0">
              <a:solidFill>
                <a:srgbClr val="49C85B"/>
              </a:solidFill>
              <a:latin typeface="小塚ゴシック Pr6N M"/>
              <a:ea typeface="小塚ゴシック Pr6N M"/>
              <a:cs typeface="小塚ゴシック Pr6N M"/>
            </a:endParaRPr>
          </a:p>
        </p:txBody>
      </p:sp>
      <p:pic>
        <p:nvPicPr>
          <p:cNvPr id="24" name="ハテナ.png" descr="/Users/meg/Desktop/特研/特研OD/アイコン/ハテナ.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990691" y="3260536"/>
            <a:ext cx="915309" cy="915309"/>
          </a:xfrm>
          <a:prstGeom prst="rect">
            <a:avLst/>
          </a:prstGeom>
        </p:spPr>
      </p:pic>
      <p:sp>
        <p:nvSpPr>
          <p:cNvPr id="26" name="テキスト ボックス 25"/>
          <p:cNvSpPr txBox="1"/>
          <p:nvPr/>
        </p:nvSpPr>
        <p:spPr>
          <a:xfrm>
            <a:off x="5217611" y="2393001"/>
            <a:ext cx="3891773" cy="369332"/>
          </a:xfrm>
          <a:prstGeom prst="rect">
            <a:avLst/>
          </a:prstGeom>
          <a:noFill/>
        </p:spPr>
        <p:txBody>
          <a:bodyPr wrap="none" rtlCol="0">
            <a:spAutoFit/>
          </a:bodyPr>
          <a:lstStyle/>
          <a:p>
            <a:r>
              <a:rPr kumimoji="1" lang="en-US" altLang="ja-JP" dirty="0" smtClean="0">
                <a:solidFill>
                  <a:srgbClr val="308007"/>
                </a:solidFill>
                <a:latin typeface="小塚ゴシック Pr6N M"/>
                <a:ea typeface="小塚ゴシック Pr6N M"/>
                <a:cs typeface="小塚ゴシック Pr6N M"/>
              </a:rPr>
              <a:t>Night Street Advisor </a:t>
            </a:r>
            <a:r>
              <a:rPr kumimoji="1" lang="ja-JP" altLang="en-US" sz="1600" dirty="0" smtClean="0">
                <a:solidFill>
                  <a:srgbClr val="308007"/>
                </a:solidFill>
                <a:latin typeface="小塚ゴシック Pr6N M"/>
                <a:ea typeface="小塚ゴシック Pr6N M"/>
                <a:cs typeface="小塚ゴシック Pr6N M"/>
              </a:rPr>
              <a:t>誕生の</a:t>
            </a:r>
            <a:r>
              <a:rPr kumimoji="1" lang="en-US" altLang="ja-JP" dirty="0" smtClean="0">
                <a:solidFill>
                  <a:srgbClr val="308007"/>
                </a:solidFill>
                <a:latin typeface="小塚ゴシック Pr6N M"/>
                <a:ea typeface="小塚ゴシック Pr6N M"/>
                <a:cs typeface="小塚ゴシック Pr6N M"/>
              </a:rPr>
              <a:t> </a:t>
            </a:r>
            <a:r>
              <a:rPr kumimoji="1" lang="ja-JP" altLang="en-US" dirty="0" smtClean="0">
                <a:solidFill>
                  <a:srgbClr val="308007"/>
                </a:solidFill>
                <a:latin typeface="小塚ゴシック Pr6N M"/>
                <a:ea typeface="小塚ゴシック Pr6N M"/>
                <a:cs typeface="小塚ゴシック Pr6N M"/>
              </a:rPr>
              <a:t>キッカケ</a:t>
            </a:r>
            <a:endParaRPr kumimoji="1" lang="ja-JP" altLang="en-US" dirty="0">
              <a:solidFill>
                <a:srgbClr val="308007"/>
              </a:solidFill>
              <a:latin typeface="小塚ゴシック Pr6N M"/>
              <a:ea typeface="小塚ゴシック Pr6N M"/>
              <a:cs typeface="小塚ゴシック Pr6N M"/>
            </a:endParaRPr>
          </a:p>
        </p:txBody>
      </p:sp>
      <p:sp>
        <p:nvSpPr>
          <p:cNvPr id="78" name="テキスト ボックス 77"/>
          <p:cNvSpPr txBox="1"/>
          <p:nvPr/>
        </p:nvSpPr>
        <p:spPr>
          <a:xfrm>
            <a:off x="5069984" y="2928494"/>
            <a:ext cx="4045138" cy="1384995"/>
          </a:xfrm>
          <a:prstGeom prst="rect">
            <a:avLst/>
          </a:prstGeom>
          <a:noFill/>
        </p:spPr>
        <p:txBody>
          <a:bodyPr wrap="square" rtlCol="0">
            <a:spAutoFit/>
          </a:bodyPr>
          <a:lstStyle/>
          <a:p>
            <a:pPr marL="171450" indent="-171450">
              <a:buFont typeface="Wingdings" charset="2"/>
              <a:buChar char="l"/>
            </a:pPr>
            <a:r>
              <a:rPr lang="ja-JP" altLang="en-US" sz="1200" dirty="0" smtClean="0">
                <a:latin typeface="小塚ゴシック Pr6N L"/>
                <a:ea typeface="小塚ゴシック Pr6N L"/>
                <a:cs typeface="小塚ゴシック Pr6N L"/>
              </a:rPr>
              <a:t>街灯</a:t>
            </a:r>
            <a:r>
              <a:rPr lang="ja-JP" altLang="en-US" sz="1200" dirty="0">
                <a:latin typeface="小塚ゴシック Pr6N L"/>
                <a:ea typeface="小塚ゴシック Pr6N L"/>
                <a:cs typeface="小塚ゴシック Pr6N L"/>
              </a:rPr>
              <a:t>の間隔が広く暗い夜道では</a:t>
            </a:r>
            <a:r>
              <a:rPr lang="ja-JP" altLang="en-US" sz="1200" dirty="0" smtClean="0">
                <a:latin typeface="小塚ゴシック Pr6N L"/>
                <a:ea typeface="小塚ゴシック Pr6N L"/>
                <a:cs typeface="小塚ゴシック Pr6N L"/>
              </a:rPr>
              <a:t>、ひったくりや強制</a:t>
            </a:r>
            <a:r>
              <a:rPr lang="ja-JP" altLang="en-US" sz="1200" dirty="0">
                <a:latin typeface="小塚ゴシック Pr6N L"/>
                <a:ea typeface="小塚ゴシック Pr6N L"/>
                <a:cs typeface="小塚ゴシック Pr6N L"/>
              </a:rPr>
              <a:t>わいせつの被害件数が増加する傾向</a:t>
            </a:r>
            <a:r>
              <a:rPr lang="ja-JP" altLang="en-US" sz="1200" dirty="0" smtClean="0">
                <a:latin typeface="小塚ゴシック Pr6N L"/>
                <a:ea typeface="小塚ゴシック Pr6N L"/>
                <a:cs typeface="小塚ゴシック Pr6N L"/>
              </a:rPr>
              <a:t>があることがわかっていた。</a:t>
            </a:r>
            <a:endParaRPr lang="en-US" altLang="ja-JP" sz="1200" dirty="0" smtClean="0">
              <a:latin typeface="小塚ゴシック Pr6N L"/>
              <a:ea typeface="小塚ゴシック Pr6N L"/>
              <a:cs typeface="小塚ゴシック Pr6N L"/>
            </a:endParaRPr>
          </a:p>
          <a:p>
            <a:pPr marL="171450" indent="-171450">
              <a:buFont typeface="Wingdings" charset="2"/>
              <a:buChar char="l"/>
            </a:pPr>
            <a:endParaRPr lang="en-US" altLang="ja-JP" sz="1200" dirty="0" smtClean="0">
              <a:latin typeface="小塚ゴシック Pr6N L"/>
              <a:ea typeface="小塚ゴシック Pr6N L"/>
              <a:cs typeface="小塚ゴシック Pr6N L"/>
            </a:endParaRPr>
          </a:p>
          <a:p>
            <a:pPr marL="171450" indent="-171450">
              <a:buFont typeface="Wingdings" charset="2"/>
              <a:buChar char="l"/>
            </a:pPr>
            <a:r>
              <a:rPr lang="ja-JP" altLang="en-US" sz="1200" dirty="0" smtClean="0">
                <a:latin typeface="小塚ゴシック Pr6N L"/>
                <a:ea typeface="小塚ゴシック Pr6N L"/>
                <a:cs typeface="小塚ゴシック Pr6N L"/>
              </a:rPr>
              <a:t>自治体は個人のスマートデバイスを利用した生活安全策（明石高専の提案）にニーズがあると判断した。</a:t>
            </a:r>
            <a:endParaRPr lang="en-US" altLang="ja-JP" sz="1200" dirty="0" smtClean="0">
              <a:latin typeface="小塚ゴシック Pr6N L"/>
              <a:ea typeface="小塚ゴシック Pr6N L"/>
              <a:cs typeface="小塚ゴシック Pr6N L"/>
            </a:endParaRPr>
          </a:p>
          <a:p>
            <a:pPr marL="171450" indent="-171450">
              <a:buFont typeface="Wingdings" charset="2"/>
              <a:buChar char="l"/>
            </a:pPr>
            <a:endParaRPr lang="en-US" altLang="ja-JP" sz="1200" dirty="0" smtClean="0">
              <a:solidFill>
                <a:srgbClr val="308007"/>
              </a:solidFill>
              <a:latin typeface="小塚ゴシック Pr6N L"/>
              <a:ea typeface="小塚ゴシック Pr6N L"/>
              <a:cs typeface="小塚ゴシック Pr6N L"/>
            </a:endParaRPr>
          </a:p>
        </p:txBody>
      </p:sp>
      <p:pic>
        <p:nvPicPr>
          <p:cNvPr id="30" name="ひらめき.png" descr="/Users/meg/Desktop/特研/特研OD/アイコン/ひらめき.png"/>
          <p:cNvPicPr>
            <a:picLocks noChangeAspect="1"/>
          </p:cNvPicPr>
          <p:nvPr/>
        </p:nvPicPr>
        <p:blipFill>
          <a:blip r:embed="rId5" r:link="rId6">
            <a:extLst>
              <a:ext uri="{28A0092B-C50C-407E-A947-70E740481C1C}">
                <a14:useLocalDpi xmlns:a14="http://schemas.microsoft.com/office/drawing/2010/main" val="0"/>
              </a:ext>
            </a:extLst>
          </a:blip>
          <a:stretch>
            <a:fillRect/>
          </a:stretch>
        </p:blipFill>
        <p:spPr>
          <a:xfrm>
            <a:off x="8990691" y="5470575"/>
            <a:ext cx="915309" cy="915309"/>
          </a:xfrm>
          <a:prstGeom prst="rect">
            <a:avLst/>
          </a:prstGeom>
          <a:noFill/>
        </p:spPr>
      </p:pic>
      <p:sp>
        <p:nvSpPr>
          <p:cNvPr id="81" name="テキスト ボックス 80"/>
          <p:cNvSpPr txBox="1"/>
          <p:nvPr/>
        </p:nvSpPr>
        <p:spPr>
          <a:xfrm>
            <a:off x="5166303" y="4624945"/>
            <a:ext cx="4176479" cy="369332"/>
          </a:xfrm>
          <a:prstGeom prst="rect">
            <a:avLst/>
          </a:prstGeom>
          <a:noFill/>
        </p:spPr>
        <p:txBody>
          <a:bodyPr wrap="none" rtlCol="0">
            <a:spAutoFit/>
          </a:bodyPr>
          <a:lstStyle/>
          <a:p>
            <a:r>
              <a:rPr kumimoji="1" lang="en-US" altLang="ja-JP" dirty="0" smtClean="0">
                <a:solidFill>
                  <a:schemeClr val="bg1"/>
                </a:solidFill>
                <a:latin typeface="小塚ゴシック Pr6N M"/>
                <a:ea typeface="小塚ゴシック Pr6N M"/>
                <a:cs typeface="小塚ゴシック Pr6N M"/>
              </a:rPr>
              <a:t>Night Street Advisor </a:t>
            </a:r>
            <a:r>
              <a:rPr lang="ja-JP" altLang="en-US" sz="1600" dirty="0" smtClean="0">
                <a:solidFill>
                  <a:schemeClr val="bg1"/>
                </a:solidFill>
                <a:latin typeface="小塚ゴシック Pr6N M"/>
                <a:ea typeface="小塚ゴシック Pr6N M"/>
                <a:cs typeface="小塚ゴシック Pr6N M"/>
              </a:rPr>
              <a:t>でこう</a:t>
            </a:r>
            <a:r>
              <a:rPr kumimoji="1" lang="en-US" altLang="ja-JP" dirty="0" smtClean="0">
                <a:solidFill>
                  <a:schemeClr val="bg1"/>
                </a:solidFill>
                <a:latin typeface="小塚ゴシック Pr6N M"/>
                <a:ea typeface="小塚ゴシック Pr6N M"/>
                <a:cs typeface="小塚ゴシック Pr6N M"/>
              </a:rPr>
              <a:t> </a:t>
            </a:r>
            <a:r>
              <a:rPr lang="ja-JP" altLang="en-US" dirty="0" smtClean="0">
                <a:solidFill>
                  <a:schemeClr val="bg1"/>
                </a:solidFill>
                <a:latin typeface="小塚ゴシック Pr6N M"/>
                <a:ea typeface="小塚ゴシック Pr6N M"/>
                <a:cs typeface="小塚ゴシック Pr6N M"/>
              </a:rPr>
              <a:t>変わった！</a:t>
            </a:r>
            <a:endParaRPr kumimoji="1" lang="ja-JP" altLang="en-US" dirty="0">
              <a:solidFill>
                <a:schemeClr val="bg1"/>
              </a:solidFill>
              <a:latin typeface="小塚ゴシック Pr6N M"/>
              <a:ea typeface="小塚ゴシック Pr6N M"/>
              <a:cs typeface="小塚ゴシック Pr6N M"/>
            </a:endParaRPr>
          </a:p>
        </p:txBody>
      </p:sp>
      <p:sp>
        <p:nvSpPr>
          <p:cNvPr id="82" name="テキスト ボックス 81"/>
          <p:cNvSpPr txBox="1"/>
          <p:nvPr/>
        </p:nvSpPr>
        <p:spPr>
          <a:xfrm>
            <a:off x="5166303" y="5213871"/>
            <a:ext cx="3942105" cy="1200329"/>
          </a:xfrm>
          <a:prstGeom prst="rect">
            <a:avLst/>
          </a:prstGeom>
          <a:noFill/>
        </p:spPr>
        <p:txBody>
          <a:bodyPr wrap="none" rtlCol="0">
            <a:spAutoFit/>
          </a:bodyPr>
          <a:lstStyle/>
          <a:p>
            <a:pPr marL="171450" indent="-171450">
              <a:buFont typeface="Wingdings" charset="2"/>
              <a:buChar char="l"/>
            </a:pPr>
            <a:r>
              <a:rPr lang="ja-JP" altLang="en-US" sz="1200" dirty="0" smtClean="0">
                <a:solidFill>
                  <a:srgbClr val="000000"/>
                </a:solidFill>
                <a:latin typeface="小塚ゴシック Pr6N L"/>
                <a:ea typeface="小塚ゴシック Pr6N L"/>
                <a:cs typeface="小塚ゴシック Pr6N L"/>
              </a:rPr>
              <a:t>どの</a:t>
            </a:r>
            <a:r>
              <a:rPr lang="ja-JP" altLang="en-US" sz="1200" dirty="0">
                <a:solidFill>
                  <a:srgbClr val="000000"/>
                </a:solidFill>
                <a:latin typeface="小塚ゴシック Pr6N L"/>
                <a:ea typeface="小塚ゴシック Pr6N L"/>
                <a:cs typeface="小塚ゴシック Pr6N L"/>
              </a:rPr>
              <a:t>道が明るいか一目瞭然となり</a:t>
            </a:r>
            <a:r>
              <a:rPr lang="ja-JP" altLang="en-US" sz="1200" dirty="0" smtClean="0">
                <a:solidFill>
                  <a:srgbClr val="000000"/>
                </a:solidFill>
                <a:latin typeface="小塚ゴシック Pr6N L"/>
                <a:ea typeface="小塚ゴシック Pr6N L"/>
                <a:cs typeface="小塚ゴシック Pr6N L"/>
              </a:rPr>
              <a:t>、表示</a:t>
            </a:r>
            <a:r>
              <a:rPr lang="ja-JP" altLang="en-US" sz="1200" dirty="0">
                <a:solidFill>
                  <a:srgbClr val="000000"/>
                </a:solidFill>
                <a:latin typeface="小塚ゴシック Pr6N L"/>
                <a:ea typeface="小塚ゴシック Pr6N L"/>
                <a:cs typeface="小塚ゴシック Pr6N L"/>
              </a:rPr>
              <a:t>された地図</a:t>
            </a:r>
            <a:r>
              <a:rPr lang="ja-JP" altLang="en-US" sz="1200" dirty="0" smtClean="0">
                <a:solidFill>
                  <a:srgbClr val="000000"/>
                </a:solidFill>
                <a:latin typeface="小塚ゴシック Pr6N L"/>
                <a:ea typeface="小塚ゴシック Pr6N L"/>
                <a:cs typeface="小塚ゴシック Pr6N L"/>
              </a:rPr>
              <a:t>から</a:t>
            </a:r>
            <a:r>
              <a:rPr lang="en-US" altLang="ja-JP" sz="1200" dirty="0" smtClean="0">
                <a:solidFill>
                  <a:srgbClr val="000000"/>
                </a:solidFill>
                <a:latin typeface="小塚ゴシック Pr6N L"/>
                <a:ea typeface="小塚ゴシック Pr6N L"/>
                <a:cs typeface="小塚ゴシック Pr6N L"/>
              </a:rPr>
              <a:t/>
            </a:r>
            <a:br>
              <a:rPr lang="en-US" altLang="ja-JP" sz="1200" dirty="0" smtClean="0">
                <a:solidFill>
                  <a:srgbClr val="000000"/>
                </a:solidFill>
                <a:latin typeface="小塚ゴシック Pr6N L"/>
                <a:ea typeface="小塚ゴシック Pr6N L"/>
                <a:cs typeface="小塚ゴシック Pr6N L"/>
              </a:rPr>
            </a:br>
            <a:r>
              <a:rPr lang="ja-JP" altLang="en-US" sz="1200" dirty="0" smtClean="0">
                <a:solidFill>
                  <a:srgbClr val="000000"/>
                </a:solidFill>
                <a:latin typeface="小塚ゴシック Pr6N L"/>
                <a:ea typeface="小塚ゴシック Pr6N L"/>
                <a:cs typeface="小塚ゴシック Pr6N L"/>
              </a:rPr>
              <a:t>より明るくて安心</a:t>
            </a:r>
            <a:r>
              <a:rPr lang="ja-JP" altLang="en-US" sz="1200" dirty="0">
                <a:solidFill>
                  <a:srgbClr val="000000"/>
                </a:solidFill>
                <a:latin typeface="小塚ゴシック Pr6N L"/>
                <a:ea typeface="小塚ゴシック Pr6N L"/>
                <a:cs typeface="小塚ゴシック Pr6N L"/>
              </a:rPr>
              <a:t>な帰宅</a:t>
            </a:r>
            <a:r>
              <a:rPr lang="ja-JP" altLang="en-US" sz="1200" dirty="0" smtClean="0">
                <a:solidFill>
                  <a:srgbClr val="000000"/>
                </a:solidFill>
                <a:latin typeface="小塚ゴシック Pr6N L"/>
                <a:ea typeface="小塚ゴシック Pr6N L"/>
                <a:cs typeface="小塚ゴシック Pr6N L"/>
              </a:rPr>
              <a:t>ルートを選べるようになった。</a:t>
            </a:r>
            <a:endParaRPr lang="en-US" altLang="ja-JP" sz="1200" dirty="0" smtClean="0">
              <a:solidFill>
                <a:srgbClr val="000000"/>
              </a:solidFill>
              <a:latin typeface="小塚ゴシック Pr6N L"/>
              <a:ea typeface="小塚ゴシック Pr6N L"/>
              <a:cs typeface="小塚ゴシック Pr6N L"/>
            </a:endParaRPr>
          </a:p>
          <a:p>
            <a:pPr marL="171450" indent="-171450">
              <a:buFont typeface="Wingdings" charset="2"/>
              <a:buChar char="l"/>
            </a:pPr>
            <a:endParaRPr lang="en-US" altLang="ja-JP" sz="1200" dirty="0">
              <a:solidFill>
                <a:srgbClr val="000000"/>
              </a:solidFill>
              <a:latin typeface="小塚ゴシック Pr6N L"/>
              <a:ea typeface="小塚ゴシック Pr6N L"/>
              <a:cs typeface="小塚ゴシック Pr6N L"/>
            </a:endParaRPr>
          </a:p>
          <a:p>
            <a:pPr marL="171450" indent="-171450">
              <a:buFont typeface="Wingdings" charset="2"/>
              <a:buChar char="l"/>
            </a:pPr>
            <a:r>
              <a:rPr lang="ja-JP" altLang="en-US" sz="1200" dirty="0" smtClean="0">
                <a:solidFill>
                  <a:srgbClr val="000000"/>
                </a:solidFill>
                <a:latin typeface="小塚ゴシック Pr6N L"/>
                <a:ea typeface="小塚ゴシック Pr6N L"/>
                <a:cs typeface="小塚ゴシック Pr6N L"/>
              </a:rPr>
              <a:t>時間やお金のかかる、街灯の新設や、地域の見守りに</a:t>
            </a:r>
            <a:endParaRPr lang="en-US" altLang="ja-JP" sz="1200" dirty="0" smtClean="0">
              <a:solidFill>
                <a:srgbClr val="000000"/>
              </a:solidFill>
              <a:latin typeface="小塚ゴシック Pr6N L"/>
              <a:ea typeface="小塚ゴシック Pr6N L"/>
              <a:cs typeface="小塚ゴシック Pr6N L"/>
            </a:endParaRPr>
          </a:p>
          <a:p>
            <a:r>
              <a:rPr lang="ja-JP" altLang="en-US" sz="1200" dirty="0" smtClean="0">
                <a:solidFill>
                  <a:srgbClr val="000000"/>
                </a:solidFill>
                <a:latin typeface="小塚ゴシック Pr6N L"/>
                <a:ea typeface="小塚ゴシック Pr6N L"/>
                <a:cs typeface="小塚ゴシック Pr6N L"/>
              </a:rPr>
              <a:t>　加えて、すぐできる・わかる自衛の策が生まれた。</a:t>
            </a:r>
            <a:endParaRPr lang="en-US" altLang="ja-JP" sz="1200" dirty="0">
              <a:solidFill>
                <a:srgbClr val="000000"/>
              </a:solidFill>
              <a:latin typeface="小塚ゴシック Pr6N L"/>
              <a:ea typeface="小塚ゴシック Pr6N L"/>
              <a:cs typeface="小塚ゴシック Pr6N L"/>
            </a:endParaRPr>
          </a:p>
          <a:p>
            <a:pPr marL="171450" indent="-171450">
              <a:buFont typeface="Wingdings" charset="2"/>
              <a:buChar char="l"/>
            </a:pPr>
            <a:endParaRPr lang="en-US" altLang="ja-JP" sz="1200" dirty="0">
              <a:solidFill>
                <a:srgbClr val="000000"/>
              </a:solidFill>
              <a:latin typeface="小塚ゴシック Pr6N L"/>
              <a:ea typeface="小塚ゴシック Pr6N L"/>
              <a:cs typeface="小塚ゴシック Pr6N L"/>
            </a:endParaRPr>
          </a:p>
        </p:txBody>
      </p:sp>
      <p:sp>
        <p:nvSpPr>
          <p:cNvPr id="84" name="角丸四角形 83"/>
          <p:cNvSpPr/>
          <p:nvPr/>
        </p:nvSpPr>
        <p:spPr>
          <a:xfrm>
            <a:off x="5050292" y="2327966"/>
            <a:ext cx="4743817" cy="1840961"/>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3" name="図 2" descr="スクリーンショット 2016-01-12 10.22.42.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8885" y="3594764"/>
            <a:ext cx="1941259" cy="2791120"/>
          </a:xfrm>
          <a:prstGeom prst="rect">
            <a:avLst/>
          </a:prstGeom>
        </p:spPr>
      </p:pic>
      <p:sp>
        <p:nvSpPr>
          <p:cNvPr id="53" name="下矢印 52"/>
          <p:cNvSpPr/>
          <p:nvPr/>
        </p:nvSpPr>
        <p:spPr>
          <a:xfrm rot="16200000">
            <a:off x="2147309" y="4796170"/>
            <a:ext cx="377535" cy="396213"/>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4" name="角丸四角形吹き出し 3"/>
          <p:cNvSpPr/>
          <p:nvPr/>
        </p:nvSpPr>
        <p:spPr>
          <a:xfrm>
            <a:off x="61060" y="2277566"/>
            <a:ext cx="1851824" cy="970583"/>
          </a:xfrm>
          <a:prstGeom prst="wedgeRoundRectCallout">
            <a:avLst>
              <a:gd name="adj1" fmla="val 12456"/>
              <a:gd name="adj2" fmla="val 211773"/>
              <a:gd name="adj3" fmla="val 16667"/>
            </a:avLst>
          </a:prstGeom>
          <a:solidFill>
            <a:schemeClr val="bg1"/>
          </a:solidFill>
          <a:ln>
            <a:solidFill>
              <a:srgbClr val="308007"/>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100" dirty="0" smtClean="0">
                <a:solidFill>
                  <a:schemeClr val="tx1"/>
                </a:solidFill>
              </a:rPr>
              <a:t>名古屋市の例。アプリを起動すると、出発地と目的地の入力画面が表示される</a:t>
            </a:r>
            <a:r>
              <a:rPr kumimoji="1" lang="ja-JP" altLang="en-US" sz="1100" dirty="0" smtClean="0">
                <a:solidFill>
                  <a:srgbClr val="FF0000"/>
                </a:solidFill>
              </a:rPr>
              <a:t>。</a:t>
            </a:r>
            <a:endParaRPr kumimoji="1" lang="ja-JP" altLang="en-US" sz="1100" dirty="0">
              <a:solidFill>
                <a:srgbClr val="FF0000"/>
              </a:solidFill>
            </a:endParaRPr>
          </a:p>
        </p:txBody>
      </p:sp>
      <p:sp>
        <p:nvSpPr>
          <p:cNvPr id="43" name="下矢印 42"/>
          <p:cNvSpPr/>
          <p:nvPr/>
        </p:nvSpPr>
        <p:spPr>
          <a:xfrm rot="16200000">
            <a:off x="2147309" y="2564226"/>
            <a:ext cx="377535" cy="396213"/>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46" name="角丸四角形吹き出し 45"/>
          <p:cNvSpPr/>
          <p:nvPr/>
        </p:nvSpPr>
        <p:spPr>
          <a:xfrm>
            <a:off x="2739798" y="2313040"/>
            <a:ext cx="1851824" cy="970583"/>
          </a:xfrm>
          <a:prstGeom prst="wedgeRoundRectCallout">
            <a:avLst>
              <a:gd name="adj1" fmla="val -20033"/>
              <a:gd name="adj2" fmla="val 75750"/>
              <a:gd name="adj3" fmla="val 16667"/>
            </a:avLst>
          </a:prstGeom>
          <a:solidFill>
            <a:schemeClr val="bg1"/>
          </a:solidFill>
          <a:ln>
            <a:solidFill>
              <a:srgbClr val="308007"/>
            </a:solidFill>
          </a:ln>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100" dirty="0" smtClean="0">
                <a:solidFill>
                  <a:srgbClr val="000000"/>
                </a:solidFill>
              </a:rPr>
              <a:t>通常の道案内アプリによるルート（青線）とナイトストリートアドバイザーによる域内の明るさ表示が重なって表示される。</a:t>
            </a:r>
            <a:endParaRPr kumimoji="1" lang="ja-JP" altLang="en-US" sz="1100" dirty="0">
              <a:solidFill>
                <a:srgbClr val="000000"/>
              </a:solidFill>
            </a:endParaRPr>
          </a:p>
        </p:txBody>
      </p:sp>
    </p:spTree>
    <p:extLst>
      <p:ext uri="{BB962C8B-B14F-4D97-AF65-F5344CB8AC3E}">
        <p14:creationId xmlns:p14="http://schemas.microsoft.com/office/powerpoint/2010/main" val="34084132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テキスト ボックス 65"/>
          <p:cNvSpPr txBox="1"/>
          <p:nvPr/>
        </p:nvSpPr>
        <p:spPr>
          <a:xfrm>
            <a:off x="20815" y="2181815"/>
            <a:ext cx="5070619" cy="4154984"/>
          </a:xfrm>
          <a:prstGeom prst="rect">
            <a:avLst/>
          </a:prstGeom>
          <a:noFill/>
        </p:spPr>
        <p:txBody>
          <a:bodyPr wrap="none" rtlCol="0">
            <a:spAutoFit/>
          </a:bodyPr>
          <a:lstStyle/>
          <a:p>
            <a:r>
              <a:rPr lang="ja-JP" altLang="en-US" sz="1100" dirty="0" smtClean="0">
                <a:latin typeface="小塚ゴシック Pr6N L"/>
                <a:ea typeface="小塚ゴシック Pr6N L"/>
                <a:cs typeface="小塚ゴシック Pr6N L"/>
              </a:rPr>
              <a:t>明石高専が生み出した「</a:t>
            </a:r>
            <a:r>
              <a:rPr lang="en-US" altLang="ja-JP" sz="1100" dirty="0" smtClean="0">
                <a:latin typeface="小塚ゴシック Pr6N L"/>
                <a:ea typeface="小塚ゴシック Pr6N L"/>
                <a:cs typeface="小塚ゴシック Pr6N L"/>
              </a:rPr>
              <a:t>Night </a:t>
            </a:r>
          </a:p>
          <a:p>
            <a:r>
              <a:rPr lang="en-US" altLang="ja-JP" sz="1100" dirty="0" smtClean="0">
                <a:latin typeface="小塚ゴシック Pr6N L"/>
                <a:ea typeface="小塚ゴシック Pr6N L"/>
                <a:cs typeface="小塚ゴシック Pr6N L"/>
              </a:rPr>
              <a:t>Street Advisor</a:t>
            </a:r>
            <a:r>
              <a:rPr lang="ja-JP" altLang="en-US" sz="1100" dirty="0" smtClean="0">
                <a:latin typeface="小塚ゴシック Pr6N L"/>
                <a:ea typeface="小塚ゴシック Pr6N L"/>
                <a:cs typeface="小塚ゴシック Pr6N L"/>
              </a:rPr>
              <a:t>」は、地図上に表示さ</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れた経路情報の上に夜道の明るさを</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重ねて表示するアプリである。</a:t>
            </a:r>
            <a:endParaRPr lang="en-US" altLang="ja-JP" sz="1100" dirty="0" smtClean="0">
              <a:latin typeface="小塚ゴシック Pr6N L"/>
              <a:ea typeface="小塚ゴシック Pr6N L"/>
              <a:cs typeface="小塚ゴシック Pr6N L"/>
            </a:endParaRPr>
          </a:p>
          <a:p>
            <a:endParaRPr lang="en-US" altLang="ja-JP" sz="1100" dirty="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夜道の明るさは、街路灯情報を元に</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計算がされて誰もにわかりやすい</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“ヒートマップ”となり表示されている。</a:t>
            </a:r>
            <a:endParaRPr lang="en-US" altLang="ja-JP" sz="1100" dirty="0" smtClean="0">
              <a:latin typeface="小塚ゴシック Pr6N L"/>
              <a:ea typeface="小塚ゴシック Pr6N L"/>
              <a:cs typeface="小塚ゴシック Pr6N L"/>
            </a:endParaRPr>
          </a:p>
          <a:p>
            <a:endParaRPr lang="en-US" altLang="ja-JP" sz="1100" dirty="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目的地まで「どれくらい時間がかかる</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か」ではなく、「いかに安心な経路」</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かということを瞬時に理解できるこの</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アプリは、町の防犯や住民の安心感醸</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成に大きく貢献する可能性がある。</a:t>
            </a:r>
            <a:endParaRPr lang="en-US" altLang="ja-JP" sz="1100" dirty="0" smtClean="0">
              <a:latin typeface="小塚ゴシック Pr6N L"/>
              <a:ea typeface="小塚ゴシック Pr6N L"/>
              <a:cs typeface="小塚ゴシック Pr6N L"/>
            </a:endParaRPr>
          </a:p>
          <a:p>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また明石工業高等専門学校は、全国の高専が組織する「</a:t>
            </a:r>
            <a:r>
              <a:rPr lang="en-US" altLang="ja-JP" sz="1100" dirty="0" smtClean="0">
                <a:latin typeface="小塚ゴシック Pr6N L"/>
                <a:ea typeface="小塚ゴシック Pr6N L"/>
                <a:cs typeface="小塚ゴシック Pr6N L"/>
              </a:rPr>
              <a:t>Code for KOSEN</a:t>
            </a:r>
            <a:r>
              <a:rPr lang="ja-JP" altLang="en-US" sz="1100" dirty="0" smtClean="0">
                <a:latin typeface="小塚ゴシック Pr6N L"/>
                <a:ea typeface="小塚ゴシック Pr6N L"/>
                <a:cs typeface="小塚ゴシック Pr6N L"/>
              </a:rPr>
              <a:t>」の</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一員である。全国の高専に所属する教員・学生の有志が中心となり様々な課</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題を解決するためのデータやコードを作成・開発・提供している。</a:t>
            </a:r>
            <a:endParaRPr lang="en-US" altLang="ja-JP" sz="1100" dirty="0">
              <a:latin typeface="小塚ゴシック Pr6N L"/>
              <a:ea typeface="小塚ゴシック Pr6N L"/>
              <a:cs typeface="小塚ゴシック Pr6N L"/>
            </a:endParaRPr>
          </a:p>
          <a:p>
            <a:endParaRPr lang="en-US" altLang="ja-JP" sz="1100" dirty="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このように、学生がオープンデータを用いて身の回りの課題を解決しようと</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いう動きは加速化している。また、共通する課題を持った学生がオープン</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データを介して繋がってゆくことで新たな課題解決の糸口が見つかることも</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ある。教育機関との連携はオープンデータ推進に重要な「仲間作り」にも重</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要といえる。</a:t>
            </a:r>
            <a:endParaRPr lang="en-US" altLang="ja-JP" sz="1100" dirty="0" smtClean="0">
              <a:latin typeface="小塚ゴシック Pr6N L"/>
              <a:ea typeface="小塚ゴシック Pr6N L"/>
              <a:cs typeface="小塚ゴシック Pr6N L"/>
            </a:endParaRPr>
          </a:p>
        </p:txBody>
      </p:sp>
      <p:sp>
        <p:nvSpPr>
          <p:cNvPr id="25" name="正方形/長方形 24"/>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27" name="正方形/長方形 26"/>
          <p:cNvSpPr/>
          <p:nvPr/>
        </p:nvSpPr>
        <p:spPr>
          <a:xfrm>
            <a:off x="0"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pic>
        <p:nvPicPr>
          <p:cNvPr id="5" name="図 4" descr="アイディア.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3596" y="1292394"/>
            <a:ext cx="643434" cy="643434"/>
          </a:xfrm>
          <a:prstGeom prst="rect">
            <a:avLst/>
          </a:prstGeom>
        </p:spPr>
      </p:pic>
      <p:pic>
        <p:nvPicPr>
          <p:cNvPr id="8" name="図 7" descr="受賞.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6573" y="2841696"/>
            <a:ext cx="643434" cy="643434"/>
          </a:xfrm>
          <a:prstGeom prst="rect">
            <a:avLst/>
          </a:prstGeom>
        </p:spPr>
      </p:pic>
      <p:pic>
        <p:nvPicPr>
          <p:cNvPr id="10" name="図 9" descr="チーム.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63596" y="2333781"/>
            <a:ext cx="643434" cy="643434"/>
          </a:xfrm>
          <a:prstGeom prst="rect">
            <a:avLst/>
          </a:prstGeom>
        </p:spPr>
      </p:pic>
      <p:pic>
        <p:nvPicPr>
          <p:cNvPr id="11" name="図 10" descr="パソコン作業.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05667" y="1745423"/>
            <a:ext cx="643434" cy="643434"/>
          </a:xfrm>
          <a:prstGeom prst="rect">
            <a:avLst/>
          </a:prstGeom>
        </p:spPr>
      </p:pic>
      <p:pic>
        <p:nvPicPr>
          <p:cNvPr id="33" name="図 32" descr="マーカー.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63596" y="3334378"/>
            <a:ext cx="643434" cy="643434"/>
          </a:xfrm>
          <a:prstGeom prst="rect">
            <a:avLst/>
          </a:prstGeom>
        </p:spPr>
      </p:pic>
      <p:sp>
        <p:nvSpPr>
          <p:cNvPr id="57" name="正方形/長方形 56"/>
          <p:cNvSpPr/>
          <p:nvPr/>
        </p:nvSpPr>
        <p:spPr>
          <a:xfrm>
            <a:off x="6431654" y="2982689"/>
            <a:ext cx="3307400"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smtClean="0">
                <a:solidFill>
                  <a:schemeClr val="tx1"/>
                </a:solidFill>
                <a:latin typeface="小塚ゴシック Pr6N L"/>
                <a:ea typeface="小塚ゴシック Pr6N L"/>
                <a:cs typeface="小塚ゴシック Pr6N L"/>
              </a:rPr>
              <a:t>　</a:t>
            </a:r>
            <a:r>
              <a:rPr lang="en-US" altLang="en-US" sz="1050" dirty="0" smtClean="0">
                <a:solidFill>
                  <a:schemeClr val="tx1"/>
                </a:solidFill>
                <a:latin typeface="小塚ゴシック Pr6N L"/>
                <a:ea typeface="小塚ゴシック Pr6N L"/>
                <a:cs typeface="小塚ゴシック Pr6N L"/>
              </a:rPr>
              <a:t>内閣府オープンデータユースケースコンテスト　</a:t>
            </a:r>
          </a:p>
          <a:p>
            <a:pPr algn="ctr"/>
            <a:r>
              <a:rPr lang="ja-JP" altLang="en-US" sz="1050" dirty="0" smtClean="0">
                <a:solidFill>
                  <a:schemeClr val="tx1"/>
                </a:solidFill>
                <a:latin typeface="小塚ゴシック Pr6N L"/>
                <a:ea typeface="小塚ゴシック Pr6N L"/>
                <a:cs typeface="小塚ゴシック Pr6N L"/>
              </a:rPr>
              <a:t>　アプリケーション作成部門　</a:t>
            </a:r>
            <a:r>
              <a:rPr lang="en-US" altLang="en-US" sz="1050" dirty="0" smtClean="0">
                <a:solidFill>
                  <a:schemeClr val="tx1"/>
                </a:solidFill>
                <a:latin typeface="小塚ゴシック Pr6N L"/>
                <a:ea typeface="小塚ゴシック Pr6N L"/>
                <a:cs typeface="小塚ゴシック Pr6N L"/>
              </a:rPr>
              <a:t>最優秀賞</a:t>
            </a:r>
            <a:r>
              <a:rPr lang="ja-JP" altLang="en-US" sz="1050" dirty="0" smtClean="0">
                <a:solidFill>
                  <a:schemeClr val="tx1"/>
                </a:solidFill>
                <a:latin typeface="小塚ゴシック Pr6N L"/>
                <a:ea typeface="小塚ゴシック Pr6N L"/>
                <a:cs typeface="小塚ゴシック Pr6N L"/>
              </a:rPr>
              <a:t>ほか</a:t>
            </a:r>
            <a:endParaRPr lang="ja-JP" altLang="en-US" sz="1050" dirty="0">
              <a:solidFill>
                <a:schemeClr val="tx1"/>
              </a:solidFill>
              <a:latin typeface="小塚ゴシック Pr6N L"/>
              <a:ea typeface="小塚ゴシック Pr6N L"/>
              <a:cs typeface="小塚ゴシック Pr6N L"/>
            </a:endParaRPr>
          </a:p>
        </p:txBody>
      </p:sp>
      <p:sp>
        <p:nvSpPr>
          <p:cNvPr id="58" name="角丸四角形 57"/>
          <p:cNvSpPr/>
          <p:nvPr/>
        </p:nvSpPr>
        <p:spPr>
          <a:xfrm>
            <a:off x="5690007" y="2977215"/>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smtClean="0">
                <a:latin typeface="フォントポにほんご"/>
                <a:ea typeface="フォントポにほんご"/>
                <a:cs typeface="フォントポにほんご"/>
              </a:rPr>
              <a:t>受賞歴</a:t>
            </a:r>
            <a:endParaRPr kumimoji="1" lang="ja-JP" altLang="en-US" sz="1400" dirty="0">
              <a:latin typeface="フォントポにほんご"/>
              <a:ea typeface="フォントポにほんご"/>
              <a:cs typeface="フォントポにほんご"/>
            </a:endParaRPr>
          </a:p>
        </p:txBody>
      </p:sp>
      <p:sp>
        <p:nvSpPr>
          <p:cNvPr id="61" name="正方形/長方形 60"/>
          <p:cNvSpPr/>
          <p:nvPr/>
        </p:nvSpPr>
        <p:spPr>
          <a:xfrm>
            <a:off x="5749101" y="3485130"/>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名古屋市</a:t>
            </a:r>
            <a:r>
              <a:rPr lang="ja-JP" altLang="en-US" sz="500" dirty="0" smtClean="0">
                <a:solidFill>
                  <a:schemeClr val="tx1"/>
                </a:solidFill>
                <a:latin typeface="小塚ゴシック Pr6N L"/>
                <a:ea typeface="小塚ゴシック Pr6N L"/>
                <a:cs typeface="小塚ゴシック Pr6N L"/>
              </a:rPr>
              <a:t>（街路灯データは非公開）</a:t>
            </a:r>
            <a:r>
              <a:rPr lang="ja-JP" altLang="en-US" sz="1200" dirty="0" smtClean="0">
                <a:solidFill>
                  <a:schemeClr val="tx1"/>
                </a:solidFill>
                <a:latin typeface="小塚ゴシック Pr6N L"/>
                <a:ea typeface="小塚ゴシック Pr6N L"/>
                <a:cs typeface="小塚ゴシック Pr6N L"/>
              </a:rPr>
              <a:t>、静岡県</a:t>
            </a:r>
            <a:r>
              <a:rPr lang="ja-JP" altLang="en-US" sz="500" dirty="0" smtClean="0">
                <a:solidFill>
                  <a:schemeClr val="tx1"/>
                </a:solidFill>
                <a:latin typeface="小塚ゴシック Pr6N L"/>
                <a:ea typeface="小塚ゴシック Pr6N L"/>
                <a:cs typeface="小塚ゴシック Pr6N L"/>
              </a:rPr>
              <a:t>（静岡市・浜松市を除く）</a:t>
            </a:r>
            <a:endParaRPr kumimoji="1" lang="ja-JP" altLang="en-US" sz="700" dirty="0">
              <a:solidFill>
                <a:schemeClr val="tx1"/>
              </a:solidFill>
              <a:latin typeface="小塚ゴシック Pr6N L"/>
              <a:ea typeface="小塚ゴシック Pr6N L"/>
              <a:cs typeface="小塚ゴシック Pr6N L"/>
            </a:endParaRPr>
          </a:p>
        </p:txBody>
      </p:sp>
      <p:sp>
        <p:nvSpPr>
          <p:cNvPr id="62" name="角丸四角形 61"/>
          <p:cNvSpPr/>
          <p:nvPr/>
        </p:nvSpPr>
        <p:spPr>
          <a:xfrm>
            <a:off x="5096143" y="3479656"/>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sp>
        <p:nvSpPr>
          <p:cNvPr id="65" name="テキスト ボックス 64"/>
          <p:cNvSpPr txBox="1"/>
          <p:nvPr/>
        </p:nvSpPr>
        <p:spPr>
          <a:xfrm>
            <a:off x="10124" y="1499638"/>
            <a:ext cx="5143305" cy="461665"/>
          </a:xfrm>
          <a:prstGeom prst="rect">
            <a:avLst/>
          </a:prstGeom>
          <a:noFill/>
        </p:spPr>
        <p:txBody>
          <a:bodyPr wrap="none" rtlCol="0">
            <a:spAutoFit/>
          </a:bodyPr>
          <a:lstStyle/>
          <a:p>
            <a:r>
              <a:rPr lang="ja-JP" altLang="en-US" sz="2400" dirty="0" smtClean="0">
                <a:solidFill>
                  <a:srgbClr val="008000"/>
                </a:solidFill>
                <a:latin typeface="小塚ゴシック Pr6N M"/>
                <a:ea typeface="小塚ゴシック Pr6N M"/>
                <a:cs typeface="小塚ゴシック Pr6N M"/>
              </a:rPr>
              <a:t> </a:t>
            </a:r>
            <a:r>
              <a:rPr lang="ja-JP" altLang="en-US" sz="2000" dirty="0" smtClean="0">
                <a:solidFill>
                  <a:srgbClr val="008000"/>
                </a:solidFill>
                <a:latin typeface="小塚ゴシック Pr6N M"/>
                <a:ea typeface="小塚ゴシック Pr6N M"/>
                <a:cs typeface="小塚ゴシック Pr6N M"/>
              </a:rPr>
              <a:t>高専発：夜道の明るさを可視化するアプリ</a:t>
            </a:r>
            <a:endParaRPr kumimoji="1" lang="ja-JP" altLang="en-US" sz="2000" dirty="0">
              <a:solidFill>
                <a:srgbClr val="008000"/>
              </a:solidFill>
              <a:latin typeface="小塚ゴシック Pr6N M"/>
              <a:ea typeface="小塚ゴシック Pr6N M"/>
              <a:cs typeface="小塚ゴシック Pr6N M"/>
            </a:endParaRPr>
          </a:p>
        </p:txBody>
      </p:sp>
      <p:cxnSp>
        <p:nvCxnSpPr>
          <p:cNvPr id="67" name="直線コネクタ 66"/>
          <p:cNvCxnSpPr/>
          <p:nvPr/>
        </p:nvCxnSpPr>
        <p:spPr>
          <a:xfrm flipH="1">
            <a:off x="10565" y="1405574"/>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8" name="直線コネクタ 67"/>
          <p:cNvCxnSpPr/>
          <p:nvPr/>
        </p:nvCxnSpPr>
        <p:spPr>
          <a:xfrm flipH="1">
            <a:off x="10565" y="2038988"/>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2" name="直線コネクタ 71"/>
          <p:cNvCxnSpPr/>
          <p:nvPr/>
        </p:nvCxnSpPr>
        <p:spPr>
          <a:xfrm flipH="1">
            <a:off x="10565" y="6428143"/>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75" name="角丸四角形 74"/>
          <p:cNvSpPr/>
          <p:nvPr/>
        </p:nvSpPr>
        <p:spPr>
          <a:xfrm>
            <a:off x="5084282" y="4080778"/>
            <a:ext cx="4711409" cy="2347365"/>
          </a:xfrm>
          <a:prstGeom prst="roundRect">
            <a:avLst>
              <a:gd name="adj" fmla="val 9905"/>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76" name="図 75" descr="拡声器.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14548" y="4159318"/>
            <a:ext cx="903101" cy="903101"/>
          </a:xfrm>
          <a:prstGeom prst="rect">
            <a:avLst/>
          </a:prstGeom>
        </p:spPr>
      </p:pic>
      <p:sp>
        <p:nvSpPr>
          <p:cNvPr id="34" name="タイトル 1"/>
          <p:cNvSpPr txBox="1">
            <a:spLocks/>
          </p:cNvSpPr>
          <p:nvPr/>
        </p:nvSpPr>
        <p:spPr>
          <a:xfrm>
            <a:off x="82465" y="384813"/>
            <a:ext cx="4749931" cy="74451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4000" dirty="0">
              <a:solidFill>
                <a:schemeClr val="bg1"/>
              </a:solidFill>
              <a:latin typeface="小塚ゴシック Pro M"/>
              <a:ea typeface="小塚ゴシック Pro M"/>
              <a:cs typeface="小塚ゴシック Pro M"/>
            </a:endParaRPr>
          </a:p>
        </p:txBody>
      </p:sp>
      <p:pic>
        <p:nvPicPr>
          <p:cNvPr id="4" name="図 3" descr="スクリーンショット 2015-09-06 12.08.25.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86076" y="3198871"/>
            <a:ext cx="1382944" cy="1402151"/>
          </a:xfrm>
          <a:prstGeom prst="rect">
            <a:avLst/>
          </a:prstGeom>
        </p:spPr>
      </p:pic>
      <p:pic>
        <p:nvPicPr>
          <p:cNvPr id="2" name="図 1" descr="スクリーンショット 2015-09-06 12.08.17.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542079" y="2171900"/>
            <a:ext cx="1440667" cy="1440667"/>
          </a:xfrm>
          <a:prstGeom prst="rect">
            <a:avLst/>
          </a:prstGeom>
        </p:spPr>
      </p:pic>
      <p:sp>
        <p:nvSpPr>
          <p:cNvPr id="41" name="正方形/長方形 40"/>
          <p:cNvSpPr/>
          <p:nvPr/>
        </p:nvSpPr>
        <p:spPr>
          <a:xfrm>
            <a:off x="5767506" y="1499638"/>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　　街路灯データ　</a:t>
            </a:r>
            <a:endParaRPr kumimoji="1" lang="ja-JP" altLang="en-US" sz="1200" dirty="0">
              <a:solidFill>
                <a:schemeClr val="tx1"/>
              </a:solidFill>
              <a:latin typeface="小塚ゴシック Pr6N L"/>
              <a:ea typeface="小塚ゴシック Pr6N L"/>
              <a:cs typeface="小塚ゴシック Pr6N L"/>
            </a:endParaRPr>
          </a:p>
        </p:txBody>
      </p:sp>
      <p:sp>
        <p:nvSpPr>
          <p:cNvPr id="42" name="テキスト ボックス 41"/>
          <p:cNvSpPr txBox="1"/>
          <p:nvPr/>
        </p:nvSpPr>
        <p:spPr>
          <a:xfrm>
            <a:off x="2486543" y="3591749"/>
            <a:ext cx="1082348" cy="367024"/>
          </a:xfrm>
          <a:prstGeom prst="rect">
            <a:avLst/>
          </a:prstGeom>
          <a:noFill/>
        </p:spPr>
        <p:txBody>
          <a:bodyPr wrap="none" rtlCol="0">
            <a:spAutoFit/>
          </a:bodyPr>
          <a:lstStyle/>
          <a:p>
            <a:pPr>
              <a:lnSpc>
                <a:spcPct val="130000"/>
              </a:lnSpc>
            </a:pPr>
            <a:r>
              <a:rPr lang="ja-JP" altLang="en-US" sz="700" dirty="0" smtClean="0">
                <a:latin typeface="小塚ゴシック Pr6N L"/>
                <a:ea typeface="小塚ゴシック Pr6N L"/>
                <a:cs typeface="小塚ゴシック Pr6N L"/>
              </a:rPr>
              <a:t>新井イスマイル氏</a:t>
            </a:r>
            <a:endParaRPr lang="en-US" altLang="ja-JP" sz="700" dirty="0" smtClean="0">
              <a:latin typeface="小塚ゴシック Pr6N L"/>
              <a:ea typeface="小塚ゴシック Pr6N L"/>
              <a:cs typeface="小塚ゴシック Pr6N L"/>
            </a:endParaRPr>
          </a:p>
          <a:p>
            <a:pPr>
              <a:lnSpc>
                <a:spcPct val="130000"/>
              </a:lnSpc>
            </a:pPr>
            <a:r>
              <a:rPr lang="ja-JP" altLang="en-US" sz="700" dirty="0" smtClean="0">
                <a:latin typeface="小塚ゴシック Pr6N L"/>
                <a:ea typeface="小塚ゴシック Pr6N L"/>
                <a:cs typeface="小塚ゴシック Pr6N L"/>
              </a:rPr>
              <a:t>電気情報工学科　講師</a:t>
            </a:r>
            <a:endParaRPr lang="en-US" altLang="ja-JP" sz="700" dirty="0" smtClean="0">
              <a:latin typeface="小塚ゴシック Pr6N L"/>
              <a:ea typeface="小塚ゴシック Pr6N L"/>
              <a:cs typeface="小塚ゴシック Pr6N L"/>
            </a:endParaRPr>
          </a:p>
        </p:txBody>
      </p:sp>
      <p:sp>
        <p:nvSpPr>
          <p:cNvPr id="43" name="テキスト ボックス 42"/>
          <p:cNvSpPr txBox="1"/>
          <p:nvPr/>
        </p:nvSpPr>
        <p:spPr>
          <a:xfrm>
            <a:off x="4333043" y="2728778"/>
            <a:ext cx="697627" cy="507062"/>
          </a:xfrm>
          <a:prstGeom prst="rect">
            <a:avLst/>
          </a:prstGeom>
          <a:noFill/>
        </p:spPr>
        <p:txBody>
          <a:bodyPr wrap="none" rtlCol="0">
            <a:spAutoFit/>
          </a:bodyPr>
          <a:lstStyle/>
          <a:p>
            <a:pPr algn="r">
              <a:lnSpc>
                <a:spcPct val="130000"/>
              </a:lnSpc>
            </a:pPr>
            <a:r>
              <a:rPr lang="ja-JP" altLang="en-US" sz="700" dirty="0" smtClean="0">
                <a:latin typeface="小塚ゴシック Pr6N L"/>
                <a:ea typeface="小塚ゴシック Pr6N L"/>
                <a:cs typeface="小塚ゴシック Pr6N L"/>
              </a:rPr>
              <a:t>松田裕貴氏</a:t>
            </a:r>
            <a:endParaRPr lang="en-US" altLang="ja-JP" sz="700" dirty="0" smtClean="0">
              <a:latin typeface="小塚ゴシック Pr6N L"/>
              <a:ea typeface="小塚ゴシック Pr6N L"/>
              <a:cs typeface="小塚ゴシック Pr6N L"/>
            </a:endParaRPr>
          </a:p>
          <a:p>
            <a:pPr algn="r">
              <a:lnSpc>
                <a:spcPct val="130000"/>
              </a:lnSpc>
            </a:pPr>
            <a:r>
              <a:rPr lang="ja-JP" altLang="en-US" sz="700" dirty="0" smtClean="0">
                <a:latin typeface="小塚ゴシック Pr6N L"/>
                <a:ea typeface="小塚ゴシック Pr6N L"/>
                <a:cs typeface="小塚ゴシック Pr6N L"/>
              </a:rPr>
              <a:t>専攻科　</a:t>
            </a:r>
            <a:r>
              <a:rPr lang="en-US" altLang="ja-JP" sz="700" dirty="0" smtClean="0">
                <a:latin typeface="小塚ゴシック Pr6N L"/>
                <a:ea typeface="小塚ゴシック Pr6N L"/>
                <a:cs typeface="小塚ゴシック Pr6N L"/>
              </a:rPr>
              <a:t>2</a:t>
            </a:r>
            <a:r>
              <a:rPr lang="ja-JP" altLang="en-US" sz="700" dirty="0" smtClean="0">
                <a:latin typeface="小塚ゴシック Pr6N L"/>
                <a:ea typeface="小塚ゴシック Pr6N L"/>
                <a:cs typeface="小塚ゴシック Pr6N L"/>
              </a:rPr>
              <a:t>年</a:t>
            </a:r>
            <a:endParaRPr lang="en-US" altLang="ja-JP" sz="700" dirty="0" smtClean="0">
              <a:latin typeface="小塚ゴシック Pr6N L"/>
              <a:ea typeface="小塚ゴシック Pr6N L"/>
              <a:cs typeface="小塚ゴシック Pr6N L"/>
            </a:endParaRPr>
          </a:p>
          <a:p>
            <a:pPr algn="r">
              <a:lnSpc>
                <a:spcPct val="130000"/>
              </a:lnSpc>
            </a:pPr>
            <a:r>
              <a:rPr lang="ja-JP" altLang="en-US" sz="700" dirty="0" smtClean="0">
                <a:latin typeface="小塚ゴシック Pr6N L"/>
                <a:ea typeface="小塚ゴシック Pr6N L"/>
                <a:cs typeface="小塚ゴシック Pr6N L"/>
              </a:rPr>
              <a:t>（当時）</a:t>
            </a:r>
            <a:endParaRPr lang="en-US" altLang="ja-JP" sz="700" dirty="0" smtClean="0">
              <a:latin typeface="小塚ゴシック Pr6N L"/>
              <a:ea typeface="小塚ゴシック Pr6N L"/>
              <a:cs typeface="小塚ゴシック Pr6N L"/>
            </a:endParaRPr>
          </a:p>
        </p:txBody>
      </p:sp>
      <p:sp>
        <p:nvSpPr>
          <p:cNvPr id="44" name="テキスト ボックス 43"/>
          <p:cNvSpPr txBox="1"/>
          <p:nvPr/>
        </p:nvSpPr>
        <p:spPr>
          <a:xfrm>
            <a:off x="5961277" y="4085344"/>
            <a:ext cx="3775393" cy="954107"/>
          </a:xfrm>
          <a:prstGeom prst="rect">
            <a:avLst/>
          </a:prstGeom>
          <a:noFill/>
        </p:spPr>
        <p:txBody>
          <a:bodyPr vert="horz" wrap="none" rtlCol="0">
            <a:spAutoFit/>
          </a:bodyPr>
          <a:lstStyle/>
          <a:p>
            <a:r>
              <a:rPr lang="ja-JP" altLang="en-US" sz="2800" dirty="0" smtClean="0">
                <a:solidFill>
                  <a:srgbClr val="008000"/>
                </a:solidFill>
                <a:latin typeface="フォントポにほんご"/>
                <a:ea typeface="フォントポにほんご"/>
                <a:cs typeface="フォントポにほんご"/>
              </a:rPr>
              <a:t>最大の魅力は</a:t>
            </a:r>
            <a:endParaRPr lang="en-US" altLang="ja-JP" sz="2800" dirty="0" smtClean="0">
              <a:solidFill>
                <a:srgbClr val="008000"/>
              </a:solidFill>
              <a:latin typeface="フォントポにほんご"/>
              <a:ea typeface="フォントポにほんご"/>
              <a:cs typeface="フォントポにほんご"/>
            </a:endParaRPr>
          </a:p>
          <a:p>
            <a:r>
              <a:rPr lang="ja-JP" altLang="ja-JP" sz="2800" dirty="0">
                <a:solidFill>
                  <a:srgbClr val="008000"/>
                </a:solidFill>
                <a:latin typeface="フォントポにほんご"/>
                <a:ea typeface="フォントポにほんご"/>
                <a:cs typeface="フォントポにほんご"/>
              </a:rPr>
              <a:t>　</a:t>
            </a:r>
            <a:r>
              <a:rPr lang="ja-JP" altLang="en-US" sz="2800" dirty="0" smtClean="0">
                <a:solidFill>
                  <a:srgbClr val="008000"/>
                </a:solidFill>
                <a:latin typeface="フォントポにほんご"/>
                <a:ea typeface="フォントポにほんご"/>
                <a:cs typeface="フォントポにほんご"/>
              </a:rPr>
              <a:t>　　　　“交渉力”</a:t>
            </a:r>
            <a:endParaRPr lang="en-US" altLang="ja-JP" sz="2800" dirty="0" smtClean="0">
              <a:solidFill>
                <a:srgbClr val="008000"/>
              </a:solidFill>
              <a:latin typeface="フォントポにほんご"/>
              <a:ea typeface="フォントポにほんご"/>
              <a:cs typeface="フォントポにほんご"/>
            </a:endParaRPr>
          </a:p>
        </p:txBody>
      </p:sp>
      <p:sp>
        <p:nvSpPr>
          <p:cNvPr id="45" name="テキスト ボックス 44"/>
          <p:cNvSpPr txBox="1"/>
          <p:nvPr/>
        </p:nvSpPr>
        <p:spPr>
          <a:xfrm>
            <a:off x="5272473" y="5073891"/>
            <a:ext cx="4416594" cy="1277273"/>
          </a:xfrm>
          <a:prstGeom prst="rect">
            <a:avLst/>
          </a:prstGeom>
          <a:noFill/>
        </p:spPr>
        <p:txBody>
          <a:bodyPr wrap="none" rtlCol="0">
            <a:spAutoFit/>
          </a:bodyPr>
          <a:lstStyle/>
          <a:p>
            <a:r>
              <a:rPr lang="ja-JP" altLang="en-US" sz="1100" dirty="0" smtClean="0">
                <a:latin typeface="小塚ゴシック Pr6N L"/>
                <a:ea typeface="小塚ゴシック Pr6N L"/>
                <a:cs typeface="小塚ゴシック Pr6N L"/>
              </a:rPr>
              <a:t>　このアプリは、行政が保有する公共データを活用した既存サービ</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スの高度化と新たなユースケースの創出を目的とした「オープン</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データユースケースコンテスト」で最優秀賞を受賞している。</a:t>
            </a:r>
            <a:endParaRPr lang="en-US" altLang="ja-JP" sz="1100" dirty="0" smtClean="0">
              <a:latin typeface="小塚ゴシック Pr6N L"/>
              <a:ea typeface="小塚ゴシック Pr6N L"/>
              <a:cs typeface="小塚ゴシック Pr6N L"/>
            </a:endParaRPr>
          </a:p>
          <a:p>
            <a:r>
              <a:rPr lang="ja-JP" altLang="ja-JP" sz="1100" dirty="0">
                <a:latin typeface="小塚ゴシック Pr6N L"/>
                <a:ea typeface="小塚ゴシック Pr6N L"/>
                <a:cs typeface="小塚ゴシック Pr6N L"/>
              </a:rPr>
              <a:t>　</a:t>
            </a:r>
            <a:r>
              <a:rPr lang="ja-JP" altLang="en-US" sz="1100" dirty="0" smtClean="0">
                <a:latin typeface="小塚ゴシック Pr6N L"/>
                <a:ea typeface="小塚ゴシック Pr6N L"/>
                <a:cs typeface="小塚ゴシック Pr6N L"/>
              </a:rPr>
              <a:t>このアプリが評価された理由は、前提である課題が明確で、アイ</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デア・開発力もさることながら、名古屋市から本来は開示されてい</a:t>
            </a:r>
            <a:endParaRPr lang="en-US" altLang="ja-JP" sz="1100" dirty="0" smtClean="0">
              <a:latin typeface="小塚ゴシック Pr6N L"/>
              <a:ea typeface="小塚ゴシック Pr6N L"/>
              <a:cs typeface="小塚ゴシック Pr6N L"/>
            </a:endParaRPr>
          </a:p>
          <a:p>
            <a:r>
              <a:rPr lang="ja-JP" altLang="en-US" sz="1100" dirty="0" smtClean="0">
                <a:latin typeface="小塚ゴシック Pr6N L"/>
                <a:ea typeface="小塚ゴシック Pr6N L"/>
                <a:cs typeface="小塚ゴシック Pr6N L"/>
              </a:rPr>
              <a:t>ない</a:t>
            </a:r>
            <a:r>
              <a:rPr lang="en-US" altLang="ja-JP" sz="1100" dirty="0" smtClean="0">
                <a:latin typeface="小塚ゴシック Pr6N L"/>
                <a:ea typeface="小塚ゴシック Pr6N L"/>
                <a:cs typeface="小塚ゴシック Pr6N L"/>
              </a:rPr>
              <a:t>10</a:t>
            </a:r>
            <a:r>
              <a:rPr lang="ja-JP" altLang="en-US" sz="1100" dirty="0" smtClean="0">
                <a:latin typeface="小塚ゴシック Pr6N L"/>
                <a:ea typeface="小塚ゴシック Pr6N L"/>
                <a:cs typeface="小塚ゴシック Pr6N L"/>
              </a:rPr>
              <a:t>万灯にも及ぶ街灯データを提供されていることにある。</a:t>
            </a:r>
            <a:endParaRPr lang="en-US" altLang="ja-JP" sz="1100" dirty="0" smtClean="0">
              <a:latin typeface="小塚ゴシック Pr6N L"/>
              <a:ea typeface="小塚ゴシック Pr6N L"/>
              <a:cs typeface="小塚ゴシック Pr6N L"/>
            </a:endParaRPr>
          </a:p>
          <a:p>
            <a:r>
              <a:rPr lang="ja-JP" altLang="en-US" sz="1100" dirty="0">
                <a:latin typeface="小塚ゴシック Pr6N L"/>
                <a:ea typeface="小塚ゴシック Pr6N L"/>
                <a:cs typeface="小塚ゴシック Pr6N L"/>
              </a:rPr>
              <a:t>　</a:t>
            </a:r>
            <a:r>
              <a:rPr lang="ja-JP" altLang="en-US" sz="1100" dirty="0" smtClean="0">
                <a:latin typeface="小塚ゴシック Pr6N L"/>
                <a:ea typeface="小塚ゴシック Pr6N L"/>
                <a:cs typeface="小塚ゴシック Pr6N L"/>
              </a:rPr>
              <a:t>情熱を伝え、行政の協力を仰ぐ交渉力が彼らの最大の魅力だ。</a:t>
            </a:r>
            <a:endParaRPr lang="en-US" altLang="ja-JP" sz="1100" dirty="0" smtClean="0">
              <a:latin typeface="小塚ゴシック Pr6N L"/>
              <a:ea typeface="小塚ゴシック Pr6N L"/>
              <a:cs typeface="小塚ゴシック Pr6N L"/>
            </a:endParaRPr>
          </a:p>
        </p:txBody>
      </p:sp>
      <p:sp>
        <p:nvSpPr>
          <p:cNvPr id="38" name="角丸四角形 37"/>
          <p:cNvSpPr/>
          <p:nvPr/>
        </p:nvSpPr>
        <p:spPr>
          <a:xfrm>
            <a:off x="5114549" y="1494164"/>
            <a:ext cx="1228416"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39" name="正方形/長方形 38"/>
          <p:cNvSpPr/>
          <p:nvPr/>
        </p:nvSpPr>
        <p:spPr>
          <a:xfrm>
            <a:off x="6342965" y="1989141"/>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a:t>
            </a:r>
            <a:r>
              <a:rPr lang="en-US" altLang="ja-JP" sz="1200" dirty="0" smtClean="0">
                <a:solidFill>
                  <a:schemeClr val="tx1"/>
                </a:solidFill>
                <a:latin typeface="小塚ゴシック Pr6N L"/>
                <a:ea typeface="小塚ゴシック Pr6N L"/>
                <a:cs typeface="小塚ゴシック Pr6N L"/>
              </a:rPr>
              <a:t>CSV</a:t>
            </a:r>
            <a:r>
              <a:rPr lang="ja-JP" altLang="en-US" sz="1200" dirty="0" smtClean="0">
                <a:solidFill>
                  <a:schemeClr val="tx1"/>
                </a:solidFill>
                <a:latin typeface="小塚ゴシック Pr6N L"/>
                <a:ea typeface="小塚ゴシック Pr6N L"/>
                <a:cs typeface="小塚ゴシック Pr6N L"/>
              </a:rPr>
              <a:t>（</a:t>
            </a:r>
            <a:r>
              <a:rPr lang="ja-JP" altLang="en-US" sz="1200" dirty="0">
                <a:solidFill>
                  <a:schemeClr val="tx1"/>
                </a:solidFill>
                <a:latin typeface="小塚ゴシック Pr6N L"/>
                <a:ea typeface="小塚ゴシック Pr6N L"/>
                <a:cs typeface="小塚ゴシック Pr6N L"/>
              </a:rPr>
              <a:t>緯度経度情報を含む</a:t>
            </a:r>
            <a:r>
              <a:rPr lang="ja-JP" altLang="en-US" sz="1200" dirty="0" smtClean="0">
                <a:solidFill>
                  <a:schemeClr val="tx1"/>
                </a:solidFill>
                <a:latin typeface="小塚ゴシック Pr6N L"/>
                <a:ea typeface="小塚ゴシック Pr6N L"/>
                <a:cs typeface="小塚ゴシック Pr6N L"/>
              </a:rPr>
              <a:t>）</a:t>
            </a:r>
            <a:endParaRPr lang="en-US" altLang="ja-JP" sz="1200" dirty="0">
              <a:solidFill>
                <a:schemeClr val="tx1"/>
              </a:solidFill>
              <a:latin typeface="小塚ゴシック Pr6N L"/>
              <a:ea typeface="小塚ゴシック Pr6N L"/>
              <a:cs typeface="小塚ゴシック Pr6N L"/>
            </a:endParaRPr>
          </a:p>
        </p:txBody>
      </p:sp>
      <p:sp>
        <p:nvSpPr>
          <p:cNvPr id="40" name="角丸四角形 39"/>
          <p:cNvSpPr/>
          <p:nvPr/>
        </p:nvSpPr>
        <p:spPr>
          <a:xfrm>
            <a:off x="5690006" y="1983667"/>
            <a:ext cx="1274749"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46" name="正方形/長方形 45"/>
          <p:cNvSpPr/>
          <p:nvPr/>
        </p:nvSpPr>
        <p:spPr>
          <a:xfrm>
            <a:off x="6095243" y="2485379"/>
            <a:ext cx="3049947"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スマートフォンアプリ</a:t>
            </a:r>
            <a:endParaRPr kumimoji="1" lang="ja-JP" altLang="en-US" sz="1200" dirty="0">
              <a:solidFill>
                <a:schemeClr val="tx1"/>
              </a:solidFill>
              <a:latin typeface="小塚ゴシック Pr6N L"/>
              <a:ea typeface="小塚ゴシック Pr6N L"/>
              <a:cs typeface="小塚ゴシック Pr6N L"/>
            </a:endParaRPr>
          </a:p>
        </p:txBody>
      </p:sp>
      <p:sp>
        <p:nvSpPr>
          <p:cNvPr id="47" name="角丸四角形 46"/>
          <p:cNvSpPr/>
          <p:nvPr/>
        </p:nvSpPr>
        <p:spPr>
          <a:xfrm>
            <a:off x="5096142" y="2479905"/>
            <a:ext cx="1246823" cy="361791"/>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sp>
        <p:nvSpPr>
          <p:cNvPr id="36" name="タイトル 1"/>
          <p:cNvSpPr txBox="1">
            <a:spLocks/>
          </p:cNvSpPr>
          <p:nvPr/>
        </p:nvSpPr>
        <p:spPr>
          <a:xfrm>
            <a:off x="45111" y="238812"/>
            <a:ext cx="5828639" cy="7445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3600" dirty="0" smtClean="0">
                <a:solidFill>
                  <a:schemeClr val="bg1"/>
                </a:solidFill>
                <a:latin typeface="小塚ゴシック Pro M"/>
                <a:ea typeface="小塚ゴシック Pro M"/>
                <a:cs typeface="小塚ゴシック Pro M"/>
              </a:rPr>
              <a:t>Night </a:t>
            </a:r>
            <a:r>
              <a:rPr lang="en-US" altLang="ja-JP" sz="3600" dirty="0">
                <a:solidFill>
                  <a:schemeClr val="bg1"/>
                </a:solidFill>
                <a:latin typeface="小塚ゴシック Pro M"/>
                <a:ea typeface="小塚ゴシック Pro M"/>
                <a:cs typeface="小塚ゴシック Pro M"/>
              </a:rPr>
              <a:t>Street Advisor</a:t>
            </a:r>
            <a:endParaRPr lang="ja-JP" altLang="en-US" sz="3600" dirty="0">
              <a:solidFill>
                <a:schemeClr val="bg1"/>
              </a:solidFill>
              <a:latin typeface="小塚ゴシック Pro M"/>
              <a:ea typeface="小塚ゴシック Pro M"/>
              <a:cs typeface="小塚ゴシック Pro M"/>
            </a:endParaRPr>
          </a:p>
        </p:txBody>
      </p:sp>
      <p:sp>
        <p:nvSpPr>
          <p:cNvPr id="48"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en-US" sz="1400" dirty="0" smtClean="0">
                <a:solidFill>
                  <a:srgbClr val="FFFFFF"/>
                </a:solidFill>
                <a:latin typeface="小塚ゴシック Pr6N R"/>
                <a:ea typeface="小塚ゴシック Pr6N R"/>
                <a:cs typeface="小塚ゴシック Pr6N R"/>
              </a:rPr>
              <a:t>安全な帰宅をサポートする！</a:t>
            </a:r>
            <a:endParaRPr kumimoji="1" lang="ja-JP" altLang="en-US" sz="1400" dirty="0">
              <a:solidFill>
                <a:srgbClr val="FFFFFF"/>
              </a:solidFill>
              <a:latin typeface="小塚ゴシック Pr6N R"/>
              <a:ea typeface="小塚ゴシック Pr6N R"/>
              <a:cs typeface="小塚ゴシック Pr6N R"/>
            </a:endParaRPr>
          </a:p>
        </p:txBody>
      </p:sp>
      <p:sp>
        <p:nvSpPr>
          <p:cNvPr id="49"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rgbClr val="FFFFFF"/>
                </a:solidFill>
                <a:latin typeface="小塚ゴシック Pr6N R"/>
                <a:ea typeface="小塚ゴシック Pr6N R"/>
                <a:cs typeface="小塚ゴシック Pr6N R"/>
              </a:rPr>
              <a:t>By</a:t>
            </a:r>
            <a:r>
              <a:rPr lang="ja-JP" altLang="en-US" sz="1400" dirty="0" smtClean="0">
                <a:solidFill>
                  <a:srgbClr val="FFFFFF"/>
                </a:solidFill>
                <a:latin typeface="小塚ゴシック Pr6N R"/>
                <a:ea typeface="小塚ゴシック Pr6N R"/>
                <a:cs typeface="小塚ゴシック Pr6N R"/>
              </a:rPr>
              <a:t> </a:t>
            </a:r>
            <a:r>
              <a:rPr lang="ja-JP" altLang="en-US" sz="1400" dirty="0" smtClean="0">
                <a:solidFill>
                  <a:schemeClr val="bg1"/>
                </a:solidFill>
                <a:latin typeface="小塚ゴシック Pr6N L"/>
                <a:ea typeface="小塚ゴシック Pr6N L"/>
                <a:cs typeface="小塚ゴシック Pr6N L"/>
              </a:rPr>
              <a:t>明石工業高等専門学校</a:t>
            </a:r>
            <a:r>
              <a:rPr lang="en-US" altLang="ja-JP" sz="1400" dirty="0" smtClean="0">
                <a:solidFill>
                  <a:schemeClr val="bg1"/>
                </a:solidFill>
                <a:latin typeface="小塚ゴシック Pr6N L"/>
                <a:ea typeface="小塚ゴシック Pr6N L"/>
                <a:cs typeface="小塚ゴシック Pr6N L"/>
              </a:rPr>
              <a:t> </a:t>
            </a:r>
            <a:r>
              <a:rPr lang="ja-JP" altLang="en-US" sz="1400" dirty="0" smtClean="0">
                <a:solidFill>
                  <a:schemeClr val="bg1"/>
                </a:solidFill>
                <a:latin typeface="小塚ゴシック Pr6N L"/>
                <a:ea typeface="小塚ゴシック Pr6N L"/>
                <a:cs typeface="小塚ゴシック Pr6N L"/>
              </a:rPr>
              <a:t>知的</a:t>
            </a:r>
            <a:r>
              <a:rPr lang="ja-JP" altLang="en-US" sz="1400" dirty="0">
                <a:solidFill>
                  <a:schemeClr val="bg1"/>
                </a:solidFill>
                <a:latin typeface="小塚ゴシック Pr6N L"/>
                <a:ea typeface="小塚ゴシック Pr6N L"/>
                <a:cs typeface="小塚ゴシック Pr6N L"/>
              </a:rPr>
              <a:t>情報環境研究室</a:t>
            </a:r>
            <a:endParaRPr kumimoji="1" lang="ja-JP" altLang="en-US" sz="1400" dirty="0">
              <a:solidFill>
                <a:schemeClr val="bg1"/>
              </a:solidFill>
              <a:latin typeface="小塚ゴシック Pr6N R"/>
              <a:ea typeface="小塚ゴシック Pr6N R"/>
              <a:cs typeface="小塚ゴシック Pr6N R"/>
            </a:endParaRPr>
          </a:p>
        </p:txBody>
      </p:sp>
      <p:grpSp>
        <p:nvGrpSpPr>
          <p:cNvPr id="53" name="図形グループ 52"/>
          <p:cNvGrpSpPr/>
          <p:nvPr/>
        </p:nvGrpSpPr>
        <p:grpSpPr>
          <a:xfrm>
            <a:off x="8089329" y="250008"/>
            <a:ext cx="752743" cy="752743"/>
            <a:chOff x="8060984" y="281179"/>
            <a:chExt cx="752743" cy="752743"/>
          </a:xfrm>
        </p:grpSpPr>
        <p:sp>
          <p:nvSpPr>
            <p:cNvPr id="54" name="角丸四角形 53"/>
            <p:cNvSpPr/>
            <p:nvPr/>
          </p:nvSpPr>
          <p:spPr>
            <a:xfrm>
              <a:off x="8060984"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5" name="テキスト ボックス 54"/>
            <p:cNvSpPr txBox="1"/>
            <p:nvPr/>
          </p:nvSpPr>
          <p:spPr>
            <a:xfrm>
              <a:off x="8114190"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産業</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創出</a:t>
              </a:r>
              <a:endParaRPr kumimoji="1" lang="en-US" altLang="ja-JP" dirty="0" smtClean="0">
                <a:solidFill>
                  <a:srgbClr val="CCFFCC"/>
                </a:solidFill>
                <a:latin typeface="小塚ゴシック Pr6N M"/>
                <a:ea typeface="小塚ゴシック Pr6N M"/>
                <a:cs typeface="小塚ゴシック Pr6N M"/>
              </a:endParaRPr>
            </a:p>
          </p:txBody>
        </p:sp>
      </p:grpSp>
      <p:grpSp>
        <p:nvGrpSpPr>
          <p:cNvPr id="56" name="図形グループ 55"/>
          <p:cNvGrpSpPr/>
          <p:nvPr/>
        </p:nvGrpSpPr>
        <p:grpSpPr>
          <a:xfrm>
            <a:off x="7172281" y="250008"/>
            <a:ext cx="752743" cy="752743"/>
            <a:chOff x="7154801" y="281179"/>
            <a:chExt cx="752743" cy="752743"/>
          </a:xfrm>
        </p:grpSpPr>
        <p:sp>
          <p:nvSpPr>
            <p:cNvPr id="59" name="角丸四角形 58"/>
            <p:cNvSpPr/>
            <p:nvPr/>
          </p:nvSpPr>
          <p:spPr>
            <a:xfrm>
              <a:off x="7154801"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0" name="テキスト ボックス 59"/>
            <p:cNvSpPr txBox="1"/>
            <p:nvPr/>
          </p:nvSpPr>
          <p:spPr>
            <a:xfrm>
              <a:off x="7208007"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少子</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高齢</a:t>
              </a:r>
              <a:endParaRPr lang="en-US" altLang="ja-JP" dirty="0" smtClean="0">
                <a:solidFill>
                  <a:srgbClr val="CCFFCC"/>
                </a:solidFill>
                <a:latin typeface="小塚ゴシック Pr6N M"/>
                <a:ea typeface="小塚ゴシック Pr6N M"/>
                <a:cs typeface="小塚ゴシック Pr6N M"/>
              </a:endParaRPr>
            </a:p>
          </p:txBody>
        </p:sp>
      </p:grpSp>
      <p:grpSp>
        <p:nvGrpSpPr>
          <p:cNvPr id="69" name="図形グループ 68"/>
          <p:cNvGrpSpPr/>
          <p:nvPr/>
        </p:nvGrpSpPr>
        <p:grpSpPr>
          <a:xfrm>
            <a:off x="6255233" y="250008"/>
            <a:ext cx="752743" cy="752743"/>
            <a:chOff x="6255233" y="281179"/>
            <a:chExt cx="752743" cy="752743"/>
          </a:xfrm>
        </p:grpSpPr>
        <p:sp>
          <p:nvSpPr>
            <p:cNvPr id="70" name="角丸四角形 69"/>
            <p:cNvSpPr/>
            <p:nvPr/>
          </p:nvSpPr>
          <p:spPr>
            <a:xfrm>
              <a:off x="6255233"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1" name="テキスト ボックス 70"/>
            <p:cNvSpPr txBox="1"/>
            <p:nvPr/>
          </p:nvSpPr>
          <p:spPr>
            <a:xfrm>
              <a:off x="6308439" y="334385"/>
              <a:ext cx="646331" cy="646331"/>
            </a:xfrm>
            <a:prstGeom prst="rect">
              <a:avLst/>
            </a:prstGeom>
            <a:noFill/>
          </p:spPr>
          <p:txBody>
            <a:bodyPr wrap="none" rtlCol="0">
              <a:spAutoFit/>
            </a:bodyPr>
            <a:lstStyle/>
            <a:p>
              <a:r>
                <a:rPr kumimoji="1" lang="ja-JP" altLang="en-US" dirty="0" smtClean="0">
                  <a:solidFill>
                    <a:srgbClr val="CCFFCC"/>
                  </a:solidFill>
                  <a:latin typeface="小塚ゴシック Pr6N M"/>
                  <a:ea typeface="小塚ゴシック Pr6N M"/>
                  <a:cs typeface="小塚ゴシック Pr6N M"/>
                </a:rPr>
                <a:t>防災</a:t>
              </a:r>
              <a:endParaRPr kumimoji="1"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減災</a:t>
              </a:r>
              <a:endParaRPr kumimoji="1" lang="ja-JP" altLang="en-US" dirty="0">
                <a:solidFill>
                  <a:srgbClr val="CCFFCC"/>
                </a:solidFill>
                <a:latin typeface="小塚ゴシック Pr6N M"/>
                <a:ea typeface="小塚ゴシック Pr6N M"/>
                <a:cs typeface="小塚ゴシック Pr6N M"/>
              </a:endParaRPr>
            </a:p>
          </p:txBody>
        </p:sp>
      </p:grpSp>
      <p:sp>
        <p:nvSpPr>
          <p:cNvPr id="73" name="角丸四角形 72"/>
          <p:cNvSpPr/>
          <p:nvPr/>
        </p:nvSpPr>
        <p:spPr>
          <a:xfrm>
            <a:off x="9006672" y="250008"/>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49C85B"/>
                </a:solidFill>
                <a:latin typeface="小塚ゴシック Pr6N M"/>
                <a:ea typeface="小塚ゴシック Pr6N M"/>
                <a:cs typeface="小塚ゴシック Pr6N M"/>
              </a:rPr>
              <a:t>防犯</a:t>
            </a:r>
            <a:endParaRPr lang="en-US" altLang="ja-JP" sz="1400" dirty="0" smtClean="0">
              <a:solidFill>
                <a:srgbClr val="49C85B"/>
              </a:solidFill>
              <a:latin typeface="小塚ゴシック Pr6N M"/>
              <a:ea typeface="小塚ゴシック Pr6N M"/>
              <a:cs typeface="小塚ゴシック Pr6N M"/>
            </a:endParaRPr>
          </a:p>
          <a:p>
            <a:r>
              <a:rPr lang="ja-JP" altLang="en-US" sz="1400" dirty="0" smtClean="0">
                <a:solidFill>
                  <a:srgbClr val="49C85B"/>
                </a:solidFill>
                <a:latin typeface="小塚ゴシック Pr6N M"/>
                <a:ea typeface="小塚ゴシック Pr6N M"/>
                <a:cs typeface="小塚ゴシック Pr6N M"/>
              </a:rPr>
              <a:t>医療</a:t>
            </a:r>
            <a:endParaRPr lang="en-US" altLang="ja-JP" sz="1400" dirty="0" smtClean="0">
              <a:solidFill>
                <a:srgbClr val="49C85B"/>
              </a:solidFill>
              <a:latin typeface="小塚ゴシック Pr6N M"/>
              <a:ea typeface="小塚ゴシック Pr6N M"/>
              <a:cs typeface="小塚ゴシック Pr6N M"/>
            </a:endParaRPr>
          </a:p>
          <a:p>
            <a:r>
              <a:rPr lang="ja-JP" altLang="en-US" sz="1400" dirty="0" smtClean="0">
                <a:solidFill>
                  <a:srgbClr val="49C85B"/>
                </a:solidFill>
                <a:latin typeface="小塚ゴシック Pr6N M"/>
                <a:ea typeface="小塚ゴシック Pr6N M"/>
                <a:cs typeface="小塚ゴシック Pr6N M"/>
              </a:rPr>
              <a:t>教育</a:t>
            </a:r>
            <a:r>
              <a:rPr lang="ja-JP" altLang="en-US" sz="1000" dirty="0" smtClean="0">
                <a:solidFill>
                  <a:srgbClr val="49C85B"/>
                </a:solidFill>
                <a:latin typeface="小塚ゴシック Pr6N M"/>
                <a:ea typeface="小塚ゴシック Pr6N M"/>
                <a:cs typeface="小塚ゴシック Pr6N M"/>
              </a:rPr>
              <a:t>等</a:t>
            </a:r>
            <a:endParaRPr lang="en-US" altLang="ja-JP" dirty="0" smtClean="0">
              <a:solidFill>
                <a:srgbClr val="49C85B"/>
              </a:solidFill>
              <a:latin typeface="小塚ゴシック Pr6N M"/>
              <a:ea typeface="小塚ゴシック Pr6N M"/>
              <a:cs typeface="小塚ゴシック Pr6N M"/>
            </a:endParaRPr>
          </a:p>
        </p:txBody>
      </p:sp>
    </p:spTree>
    <p:extLst>
      <p:ext uri="{BB962C8B-B14F-4D97-AF65-F5344CB8AC3E}">
        <p14:creationId xmlns:p14="http://schemas.microsoft.com/office/powerpoint/2010/main" val="1176099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522</Words>
  <Application>Microsoft Office PowerPoint</Application>
  <PresentationFormat>A4 210 x 297 mm</PresentationFormat>
  <Paragraphs>86</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Corbel</vt:lpstr>
      <vt:lpstr>Wingdings</vt:lpstr>
      <vt:lpstr>ホワイト</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2018-02-21T08:13:06Z</dcterms:created>
  <dcterms:modified xsi:type="dcterms:W3CDTF">2018-02-21T08:13:10Z</dcterms:modified>
</cp:coreProperties>
</file>