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1"/>
  </p:sldMasterIdLst>
  <p:sldIdLst>
    <p:sldId id="260" r:id="rId2"/>
    <p:sldId id="256" r:id="rId3"/>
  </p:sldIdLst>
  <p:sldSz cx="9906000" cy="6858000" type="A4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18803"/>
    <a:srgbClr val="49C85B"/>
    <a:srgbClr val="1CB900"/>
    <a:srgbClr val="00D861"/>
    <a:srgbClr val="00C877"/>
    <a:srgbClr val="38FF59"/>
    <a:srgbClr val="00FF00"/>
    <a:srgbClr val="308007"/>
    <a:srgbClr val="64AA57"/>
    <a:srgbClr val="33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86" autoAdjust="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1260" y="60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A040-FF31-2246-8E1D-7AE78751E0CD}" type="datetimeFigureOut">
              <a:rPr kumimoji="1" lang="ja-JP" altLang="en-US" smtClean="0"/>
              <a:t>2018/2/21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5687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A040-FF31-2246-8E1D-7AE78751E0CD}" type="datetimeFigureOut">
              <a:rPr kumimoji="1" lang="ja-JP" altLang="en-US" smtClean="0"/>
              <a:t>2018/2/21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2402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A040-FF31-2246-8E1D-7AE78751E0CD}" type="datetimeFigureOut">
              <a:rPr kumimoji="1" lang="ja-JP" altLang="en-US" smtClean="0"/>
              <a:t>2018/2/21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9874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A040-FF31-2246-8E1D-7AE78751E0CD}" type="datetimeFigureOut">
              <a:rPr kumimoji="1" lang="ja-JP" altLang="en-US" smtClean="0"/>
              <a:t>2018/2/21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1181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A040-FF31-2246-8E1D-7AE78751E0CD}" type="datetimeFigureOut">
              <a:rPr kumimoji="1" lang="ja-JP" altLang="en-US" smtClean="0"/>
              <a:t>2018/2/21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2022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A040-FF31-2246-8E1D-7AE78751E0CD}" type="datetimeFigureOut">
              <a:rPr kumimoji="1" lang="ja-JP" altLang="en-US" smtClean="0"/>
              <a:t>2018/2/21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9566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A040-FF31-2246-8E1D-7AE78751E0CD}" type="datetimeFigureOut">
              <a:rPr kumimoji="1" lang="ja-JP" altLang="en-US" smtClean="0"/>
              <a:t>2018/2/21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988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A040-FF31-2246-8E1D-7AE78751E0CD}" type="datetimeFigureOut">
              <a:rPr kumimoji="1" lang="ja-JP" altLang="en-US" smtClean="0"/>
              <a:t>2018/2/21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7321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A040-FF31-2246-8E1D-7AE78751E0CD}" type="datetimeFigureOut">
              <a:rPr kumimoji="1" lang="ja-JP" altLang="en-US" smtClean="0"/>
              <a:t>2018/2/21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3972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A040-FF31-2246-8E1D-7AE78751E0CD}" type="datetimeFigureOut">
              <a:rPr kumimoji="1" lang="ja-JP" altLang="en-US" smtClean="0"/>
              <a:t>2018/2/21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1984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A040-FF31-2246-8E1D-7AE78751E0CD}" type="datetimeFigureOut">
              <a:rPr kumimoji="1" lang="ja-JP" altLang="en-US" smtClean="0"/>
              <a:t>2018/2/21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1563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1CA040-FF31-2246-8E1D-7AE78751E0CD}" type="datetimeFigureOut">
              <a:rPr kumimoji="1" lang="ja-JP" altLang="en-US" smtClean="0"/>
              <a:t>2018/2/21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2213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file://localhost/Users/meg/Desktop/%E7%89%B9%E7%A0%94/%E7%89%B9%E7%A0%94OD/%E3%82%A2%E3%82%A4%E3%82%B3%E3%83%B3/%E3%83%8F%E3%83%86%E3%83%8A.png" TargetMode="External"/><Relationship Id="rId7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file://localhost/Users/meg/Desktop/%E7%89%B9%E7%A0%94/%E7%89%B9%E7%A0%94OD/%E3%82%A2%E3%82%A4%E3%82%B3%E3%83%B3/%E3%81%B2%E3%82%89%E3%82%81%E3%81%8D.png" TargetMode="External"/><Relationship Id="rId10" Type="http://schemas.openxmlformats.org/officeDocument/2006/relationships/image" Target="../media/image7.jpeg"/><Relationship Id="rId4" Type="http://schemas.openxmlformats.org/officeDocument/2006/relationships/image" Target="../media/image2.png"/><Relationship Id="rId9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角丸四角形 79"/>
          <p:cNvSpPr/>
          <p:nvPr/>
        </p:nvSpPr>
        <p:spPr>
          <a:xfrm>
            <a:off x="5052210" y="4549425"/>
            <a:ext cx="4743817" cy="1864775"/>
          </a:xfrm>
          <a:prstGeom prst="roundRect">
            <a:avLst>
              <a:gd name="adj" fmla="val 10424"/>
            </a:avLst>
          </a:prstGeom>
          <a:noFill/>
          <a:ln>
            <a:solidFill>
              <a:srgbClr val="30800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片側の 2 つの角を丸めた四角形 31"/>
          <p:cNvSpPr/>
          <p:nvPr/>
        </p:nvSpPr>
        <p:spPr>
          <a:xfrm>
            <a:off x="5052210" y="4549425"/>
            <a:ext cx="4743817" cy="503242"/>
          </a:xfrm>
          <a:prstGeom prst="round2SameRect">
            <a:avLst>
              <a:gd name="adj1" fmla="val 40827"/>
              <a:gd name="adj2" fmla="val 0"/>
            </a:avLst>
          </a:prstGeom>
          <a:solidFill>
            <a:srgbClr val="30800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正方形/長方形 48"/>
          <p:cNvSpPr/>
          <p:nvPr/>
        </p:nvSpPr>
        <p:spPr>
          <a:xfrm>
            <a:off x="0" y="6577577"/>
            <a:ext cx="9906000" cy="280423"/>
          </a:xfrm>
          <a:prstGeom prst="rect">
            <a:avLst/>
          </a:prstGeom>
          <a:solidFill>
            <a:srgbClr val="00D861"/>
          </a:solidFill>
          <a:ln w="9525" cap="flat" cmpd="sng" algn="ctr">
            <a:solidFill>
              <a:srgbClr val="00FF66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orbel"/>
              <a:ea typeface="ヒラギノ角ゴ Pro W3"/>
              <a:cs typeface="+mn-cs"/>
            </a:endParaRPr>
          </a:p>
        </p:txBody>
      </p:sp>
      <p:sp>
        <p:nvSpPr>
          <p:cNvPr id="54" name="正方形/長方形 53"/>
          <p:cNvSpPr/>
          <p:nvPr/>
        </p:nvSpPr>
        <p:spPr>
          <a:xfrm>
            <a:off x="5292" y="0"/>
            <a:ext cx="9906000" cy="1252759"/>
          </a:xfrm>
          <a:prstGeom prst="rect">
            <a:avLst/>
          </a:prstGeom>
          <a:solidFill>
            <a:srgbClr val="00D861"/>
          </a:solidFill>
          <a:ln w="9525" cap="flat" cmpd="sng" algn="ctr">
            <a:solidFill>
              <a:srgbClr val="00FF66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orbel"/>
              <a:ea typeface="ヒラギノ角ゴ Pro W3"/>
              <a:cs typeface="+mn-cs"/>
            </a:endParaRPr>
          </a:p>
        </p:txBody>
      </p:sp>
      <p:sp>
        <p:nvSpPr>
          <p:cNvPr id="15" name="タイトル 1"/>
          <p:cNvSpPr txBox="1">
            <a:spLocks/>
          </p:cNvSpPr>
          <p:nvPr/>
        </p:nvSpPr>
        <p:spPr>
          <a:xfrm>
            <a:off x="-350" y="1496340"/>
            <a:ext cx="9911641" cy="46618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500" dirty="0" smtClean="0">
                <a:solidFill>
                  <a:srgbClr val="308007"/>
                </a:solidFill>
                <a:latin typeface="小塚ゴシック Pr6N R"/>
                <a:ea typeface="小塚ゴシック Pr6N R"/>
                <a:cs typeface="小塚ゴシック Pr6N R"/>
              </a:rPr>
              <a:t>あなたが見かけた公共インフラの不具合を位置情報・写真・動画で報告！</a:t>
            </a:r>
            <a:endParaRPr lang="en-US" altLang="ja-JP" sz="1500" dirty="0" smtClean="0">
              <a:solidFill>
                <a:srgbClr val="308007"/>
              </a:solidFill>
              <a:latin typeface="小塚ゴシック Pr6N R"/>
              <a:ea typeface="小塚ゴシック Pr6N R"/>
              <a:cs typeface="小塚ゴシック Pr6N R"/>
            </a:endParaRPr>
          </a:p>
          <a:p>
            <a:pPr algn="l"/>
            <a:r>
              <a:rPr lang="ja-JP" altLang="en-US" sz="1500" dirty="0" smtClean="0">
                <a:solidFill>
                  <a:srgbClr val="308007"/>
                </a:solidFill>
                <a:latin typeface="小塚ゴシック Pr6N R"/>
                <a:ea typeface="小塚ゴシック Pr6N R"/>
                <a:cs typeface="小塚ゴシック Pr6N R"/>
              </a:rPr>
              <a:t>市民協働で地域課題を共有し、効率的に解決できるスマートフォンアプリです。</a:t>
            </a:r>
            <a:r>
              <a:rPr lang="ja-JP" altLang="en-US" sz="1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小塚ゴシック Pr6N R"/>
                <a:ea typeface="小塚ゴシック Pr6N R"/>
                <a:cs typeface="小塚ゴシック Pr6N R"/>
              </a:rPr>
              <a:t>（</a:t>
            </a:r>
            <a:r>
              <a:rPr lang="en-US" altLang="ja-JP" sz="1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小塚ゴシック Pr6N R"/>
                <a:ea typeface="小塚ゴシック Pr6N R"/>
                <a:cs typeface="小塚ゴシック Pr6N R"/>
              </a:rPr>
              <a:t>2014</a:t>
            </a:r>
            <a:r>
              <a:rPr lang="ja-JP" altLang="en-US" sz="1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小塚ゴシック Pr6N R"/>
                <a:ea typeface="小塚ゴシック Pr6N R"/>
                <a:cs typeface="小塚ゴシック Pr6N R"/>
              </a:rPr>
              <a:t>年</a:t>
            </a:r>
            <a:r>
              <a:rPr lang="ja-JP" altLang="en-US" sz="1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小塚ゴシック Pr6N R"/>
                <a:ea typeface="小塚ゴシック Pr6N R"/>
                <a:cs typeface="小塚ゴシック Pr6N R"/>
              </a:rPr>
              <a:t>　サービス開始</a:t>
            </a:r>
            <a:r>
              <a:rPr lang="ja-JP" altLang="en-US" sz="1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小塚ゴシック Pr6N R"/>
                <a:ea typeface="小塚ゴシック Pr6N R"/>
                <a:cs typeface="小塚ゴシック Pr6N R"/>
              </a:rPr>
              <a:t>）</a:t>
            </a:r>
            <a:endParaRPr lang="en-US" altLang="ja-JP" sz="15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小塚ゴシック Pr6N R"/>
              <a:ea typeface="小塚ゴシック Pr6N R"/>
              <a:cs typeface="小塚ゴシック Pr6N R"/>
            </a:endParaRPr>
          </a:p>
        </p:txBody>
      </p:sp>
      <p:sp>
        <p:nvSpPr>
          <p:cNvPr id="45" name="下矢印 44"/>
          <p:cNvSpPr/>
          <p:nvPr/>
        </p:nvSpPr>
        <p:spPr>
          <a:xfrm>
            <a:off x="7270969" y="4211662"/>
            <a:ext cx="302462" cy="317426"/>
          </a:xfrm>
          <a:prstGeom prst="downArrow">
            <a:avLst>
              <a:gd name="adj1" fmla="val 30686"/>
              <a:gd name="adj2" fmla="val 50000"/>
            </a:avLst>
          </a:prstGeom>
          <a:solidFill>
            <a:srgbClr val="30800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58" name="直線コネクタ 57"/>
          <p:cNvCxnSpPr/>
          <p:nvPr/>
        </p:nvCxnSpPr>
        <p:spPr>
          <a:xfrm flipH="1">
            <a:off x="4372" y="1405574"/>
            <a:ext cx="9901628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直線コネクタ 62"/>
          <p:cNvCxnSpPr/>
          <p:nvPr/>
        </p:nvCxnSpPr>
        <p:spPr>
          <a:xfrm flipH="1">
            <a:off x="-348" y="2077445"/>
            <a:ext cx="9911640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4" name="図形グループ 13"/>
          <p:cNvGrpSpPr/>
          <p:nvPr/>
        </p:nvGrpSpPr>
        <p:grpSpPr>
          <a:xfrm>
            <a:off x="6255233" y="250008"/>
            <a:ext cx="752743" cy="752743"/>
            <a:chOff x="6255233" y="281179"/>
            <a:chExt cx="752743" cy="752743"/>
          </a:xfrm>
        </p:grpSpPr>
        <p:sp>
          <p:nvSpPr>
            <p:cNvPr id="11" name="角丸四角形 10"/>
            <p:cNvSpPr/>
            <p:nvPr/>
          </p:nvSpPr>
          <p:spPr>
            <a:xfrm>
              <a:off x="6255233" y="281179"/>
              <a:ext cx="752743" cy="752743"/>
            </a:xfrm>
            <a:prstGeom prst="roundRect">
              <a:avLst/>
            </a:prstGeom>
            <a:noFill/>
            <a:ln w="38100">
              <a:solidFill>
                <a:srgbClr val="CCFFCC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テキスト ボックス 12"/>
            <p:cNvSpPr txBox="1"/>
            <p:nvPr/>
          </p:nvSpPr>
          <p:spPr>
            <a:xfrm>
              <a:off x="6308439" y="334385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dirty="0" smtClean="0">
                  <a:solidFill>
                    <a:srgbClr val="CCFFCC"/>
                  </a:solidFill>
                  <a:latin typeface="小塚ゴシック Pr6N M"/>
                  <a:ea typeface="小塚ゴシック Pr6N M"/>
                  <a:cs typeface="小塚ゴシック Pr6N M"/>
                </a:rPr>
                <a:t>防災</a:t>
              </a:r>
              <a:endParaRPr kumimoji="1" lang="en-US" altLang="ja-JP" dirty="0" smtClean="0">
                <a:solidFill>
                  <a:srgbClr val="CCFFCC"/>
                </a:solidFill>
                <a:latin typeface="小塚ゴシック Pr6N M"/>
                <a:ea typeface="小塚ゴシック Pr6N M"/>
                <a:cs typeface="小塚ゴシック Pr6N M"/>
              </a:endParaRPr>
            </a:p>
            <a:p>
              <a:r>
                <a:rPr lang="ja-JP" altLang="en-US" dirty="0" smtClean="0">
                  <a:solidFill>
                    <a:srgbClr val="CCFFCC"/>
                  </a:solidFill>
                  <a:latin typeface="小塚ゴシック Pr6N M"/>
                  <a:ea typeface="小塚ゴシック Pr6N M"/>
                  <a:cs typeface="小塚ゴシック Pr6N M"/>
                </a:rPr>
                <a:t>減災</a:t>
              </a:r>
              <a:endParaRPr kumimoji="1" lang="ja-JP" altLang="en-US" dirty="0">
                <a:solidFill>
                  <a:srgbClr val="CCFFCC"/>
                </a:solidFill>
                <a:latin typeface="小塚ゴシック Pr6N M"/>
                <a:ea typeface="小塚ゴシック Pr6N M"/>
                <a:cs typeface="小塚ゴシック Pr6N M"/>
              </a:endParaRPr>
            </a:p>
          </p:txBody>
        </p:sp>
      </p:grpSp>
      <p:grpSp>
        <p:nvGrpSpPr>
          <p:cNvPr id="16" name="図形グループ 15"/>
          <p:cNvGrpSpPr/>
          <p:nvPr/>
        </p:nvGrpSpPr>
        <p:grpSpPr>
          <a:xfrm>
            <a:off x="8089329" y="250008"/>
            <a:ext cx="752743" cy="752743"/>
            <a:chOff x="8060984" y="281179"/>
            <a:chExt cx="752743" cy="752743"/>
          </a:xfrm>
        </p:grpSpPr>
        <p:sp>
          <p:nvSpPr>
            <p:cNvPr id="65" name="角丸四角形 64"/>
            <p:cNvSpPr/>
            <p:nvPr/>
          </p:nvSpPr>
          <p:spPr>
            <a:xfrm>
              <a:off x="8060984" y="281179"/>
              <a:ext cx="752743" cy="752743"/>
            </a:xfrm>
            <a:prstGeom prst="roundRect">
              <a:avLst/>
            </a:prstGeom>
            <a:noFill/>
            <a:ln w="38100">
              <a:solidFill>
                <a:srgbClr val="CCFFCC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6" name="テキスト ボックス 65"/>
            <p:cNvSpPr txBox="1"/>
            <p:nvPr/>
          </p:nvSpPr>
          <p:spPr>
            <a:xfrm>
              <a:off x="8114190" y="334385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dirty="0" smtClean="0">
                  <a:solidFill>
                    <a:srgbClr val="CCFFCC"/>
                  </a:solidFill>
                  <a:latin typeface="小塚ゴシック Pr6N M"/>
                  <a:ea typeface="小塚ゴシック Pr6N M"/>
                  <a:cs typeface="小塚ゴシック Pr6N M"/>
                </a:rPr>
                <a:t>産業</a:t>
              </a:r>
              <a:endParaRPr lang="en-US" altLang="ja-JP" dirty="0" smtClean="0">
                <a:solidFill>
                  <a:srgbClr val="CCFFCC"/>
                </a:solidFill>
                <a:latin typeface="小塚ゴシック Pr6N M"/>
                <a:ea typeface="小塚ゴシック Pr6N M"/>
                <a:cs typeface="小塚ゴシック Pr6N M"/>
              </a:endParaRPr>
            </a:p>
            <a:p>
              <a:r>
                <a:rPr lang="ja-JP" altLang="en-US" dirty="0" smtClean="0">
                  <a:solidFill>
                    <a:srgbClr val="CCFFCC"/>
                  </a:solidFill>
                  <a:latin typeface="小塚ゴシック Pr6N M"/>
                  <a:ea typeface="小塚ゴシック Pr6N M"/>
                  <a:cs typeface="小塚ゴシック Pr6N M"/>
                </a:rPr>
                <a:t>創出</a:t>
              </a:r>
              <a:endParaRPr kumimoji="1" lang="en-US" altLang="ja-JP" dirty="0" smtClean="0">
                <a:solidFill>
                  <a:srgbClr val="CCFFCC"/>
                </a:solidFill>
                <a:latin typeface="小塚ゴシック Pr6N M"/>
                <a:ea typeface="小塚ゴシック Pr6N M"/>
                <a:cs typeface="小塚ゴシック Pr6N M"/>
              </a:endParaRPr>
            </a:p>
          </p:txBody>
        </p:sp>
      </p:grpSp>
      <p:grpSp>
        <p:nvGrpSpPr>
          <p:cNvPr id="19" name="図形グループ 18"/>
          <p:cNvGrpSpPr/>
          <p:nvPr/>
        </p:nvGrpSpPr>
        <p:grpSpPr>
          <a:xfrm>
            <a:off x="7172281" y="250008"/>
            <a:ext cx="752743" cy="752743"/>
            <a:chOff x="7154801" y="281179"/>
            <a:chExt cx="752743" cy="752743"/>
          </a:xfrm>
        </p:grpSpPr>
        <p:sp>
          <p:nvSpPr>
            <p:cNvPr id="67" name="角丸四角形 66"/>
            <p:cNvSpPr/>
            <p:nvPr/>
          </p:nvSpPr>
          <p:spPr>
            <a:xfrm>
              <a:off x="7154801" y="281179"/>
              <a:ext cx="752743" cy="752743"/>
            </a:xfrm>
            <a:prstGeom prst="roundRect">
              <a:avLst/>
            </a:prstGeom>
            <a:noFill/>
            <a:ln w="38100">
              <a:solidFill>
                <a:srgbClr val="CCFFCC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4" name="テキスト ボックス 73"/>
            <p:cNvSpPr txBox="1"/>
            <p:nvPr/>
          </p:nvSpPr>
          <p:spPr>
            <a:xfrm>
              <a:off x="7208007" y="334385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dirty="0" smtClean="0">
                  <a:solidFill>
                    <a:srgbClr val="CCFFCC"/>
                  </a:solidFill>
                  <a:latin typeface="小塚ゴシック Pr6N M"/>
                  <a:ea typeface="小塚ゴシック Pr6N M"/>
                  <a:cs typeface="小塚ゴシック Pr6N M"/>
                </a:rPr>
                <a:t>少子</a:t>
              </a:r>
              <a:endParaRPr lang="en-US" altLang="ja-JP" dirty="0" smtClean="0">
                <a:solidFill>
                  <a:srgbClr val="CCFFCC"/>
                </a:solidFill>
                <a:latin typeface="小塚ゴシック Pr6N M"/>
                <a:ea typeface="小塚ゴシック Pr6N M"/>
                <a:cs typeface="小塚ゴシック Pr6N M"/>
              </a:endParaRPr>
            </a:p>
            <a:p>
              <a:r>
                <a:rPr lang="ja-JP" altLang="en-US" dirty="0" smtClean="0">
                  <a:solidFill>
                    <a:srgbClr val="CCFFCC"/>
                  </a:solidFill>
                  <a:latin typeface="小塚ゴシック Pr6N M"/>
                  <a:ea typeface="小塚ゴシック Pr6N M"/>
                  <a:cs typeface="小塚ゴシック Pr6N M"/>
                </a:rPr>
                <a:t>高齢</a:t>
              </a:r>
              <a:endParaRPr lang="en-US" altLang="ja-JP" dirty="0" smtClean="0">
                <a:solidFill>
                  <a:srgbClr val="CCFFCC"/>
                </a:solidFill>
                <a:latin typeface="小塚ゴシック Pr6N M"/>
                <a:ea typeface="小塚ゴシック Pr6N M"/>
                <a:cs typeface="小塚ゴシック Pr6N M"/>
              </a:endParaRPr>
            </a:p>
          </p:txBody>
        </p:sp>
      </p:grpSp>
      <p:sp>
        <p:nvSpPr>
          <p:cNvPr id="77" name="角丸四角形 76"/>
          <p:cNvSpPr/>
          <p:nvPr/>
        </p:nvSpPr>
        <p:spPr>
          <a:xfrm>
            <a:off x="9006672" y="250008"/>
            <a:ext cx="752743" cy="752743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6" name="テキスト ボックス 75"/>
          <p:cNvSpPr txBox="1"/>
          <p:nvPr/>
        </p:nvSpPr>
        <p:spPr>
          <a:xfrm>
            <a:off x="9059584" y="259585"/>
            <a:ext cx="684803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 smtClean="0">
                <a:solidFill>
                  <a:srgbClr val="49C85B"/>
                </a:solidFill>
                <a:latin typeface="小塚ゴシック Pr6N M"/>
                <a:ea typeface="小塚ゴシック Pr6N M"/>
                <a:cs typeface="小塚ゴシック Pr6N M"/>
              </a:rPr>
              <a:t>防犯</a:t>
            </a:r>
            <a:endParaRPr lang="en-US" altLang="ja-JP" sz="1400" dirty="0" smtClean="0">
              <a:solidFill>
                <a:srgbClr val="49C85B"/>
              </a:solidFill>
              <a:latin typeface="小塚ゴシック Pr6N M"/>
              <a:ea typeface="小塚ゴシック Pr6N M"/>
              <a:cs typeface="小塚ゴシック Pr6N M"/>
            </a:endParaRPr>
          </a:p>
          <a:p>
            <a:r>
              <a:rPr lang="ja-JP" altLang="en-US" sz="1400" dirty="0" smtClean="0">
                <a:solidFill>
                  <a:srgbClr val="49C85B"/>
                </a:solidFill>
                <a:latin typeface="小塚ゴシック Pr6N M"/>
                <a:ea typeface="小塚ゴシック Pr6N M"/>
                <a:cs typeface="小塚ゴシック Pr6N M"/>
              </a:rPr>
              <a:t>医療</a:t>
            </a:r>
            <a:endParaRPr lang="en-US" altLang="ja-JP" sz="1400" dirty="0" smtClean="0">
              <a:solidFill>
                <a:srgbClr val="49C85B"/>
              </a:solidFill>
              <a:latin typeface="小塚ゴシック Pr6N M"/>
              <a:ea typeface="小塚ゴシック Pr6N M"/>
              <a:cs typeface="小塚ゴシック Pr6N M"/>
            </a:endParaRPr>
          </a:p>
          <a:p>
            <a:r>
              <a:rPr lang="ja-JP" altLang="en-US" sz="1400" dirty="0" smtClean="0">
                <a:solidFill>
                  <a:srgbClr val="49C85B"/>
                </a:solidFill>
                <a:latin typeface="小塚ゴシック Pr6N M"/>
                <a:ea typeface="小塚ゴシック Pr6N M"/>
                <a:cs typeface="小塚ゴシック Pr6N M"/>
              </a:rPr>
              <a:t>教育</a:t>
            </a:r>
            <a:r>
              <a:rPr lang="ja-JP" altLang="en-US" sz="1000" dirty="0" smtClean="0">
                <a:solidFill>
                  <a:srgbClr val="49C85B"/>
                </a:solidFill>
                <a:latin typeface="小塚ゴシック Pr6N M"/>
                <a:ea typeface="小塚ゴシック Pr6N M"/>
                <a:cs typeface="小塚ゴシック Pr6N M"/>
              </a:rPr>
              <a:t>等</a:t>
            </a:r>
            <a:endParaRPr lang="en-US" altLang="ja-JP" dirty="0" smtClean="0">
              <a:solidFill>
                <a:srgbClr val="49C85B"/>
              </a:solidFill>
              <a:latin typeface="小塚ゴシック Pr6N M"/>
              <a:ea typeface="小塚ゴシック Pr6N M"/>
              <a:cs typeface="小塚ゴシック Pr6N M"/>
            </a:endParaRPr>
          </a:p>
        </p:txBody>
      </p:sp>
      <p:pic>
        <p:nvPicPr>
          <p:cNvPr id="24" name="ハテナ.png" descr="/Users/meg/Desktop/特研/特研OD/アイコン/ハテナ.png"/>
          <p:cNvPicPr>
            <a:picLocks noChangeAspect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0691" y="3198073"/>
            <a:ext cx="915309" cy="915309"/>
          </a:xfrm>
          <a:prstGeom prst="rect">
            <a:avLst/>
          </a:prstGeom>
        </p:spPr>
      </p:pic>
      <p:sp>
        <p:nvSpPr>
          <p:cNvPr id="26" name="テキスト ボックス 25"/>
          <p:cNvSpPr txBox="1"/>
          <p:nvPr/>
        </p:nvSpPr>
        <p:spPr>
          <a:xfrm>
            <a:off x="5166303" y="2393001"/>
            <a:ext cx="27751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rgbClr val="308007"/>
                </a:solidFill>
                <a:latin typeface="小塚ゴシック Pr6N M"/>
                <a:ea typeface="小塚ゴシック Pr6N M"/>
                <a:cs typeface="小塚ゴシック Pr6N M"/>
              </a:rPr>
              <a:t>ちばレポ</a:t>
            </a:r>
            <a:r>
              <a:rPr kumimoji="1" lang="en-US" altLang="ja-JP" dirty="0" smtClean="0">
                <a:solidFill>
                  <a:srgbClr val="308007"/>
                </a:solidFill>
                <a:latin typeface="小塚ゴシック Pr6N M"/>
                <a:ea typeface="小塚ゴシック Pr6N M"/>
                <a:cs typeface="小塚ゴシック Pr6N M"/>
              </a:rPr>
              <a:t> </a:t>
            </a:r>
            <a:r>
              <a:rPr kumimoji="1" lang="ja-JP" altLang="en-US" sz="1600" dirty="0" smtClean="0">
                <a:solidFill>
                  <a:srgbClr val="308007"/>
                </a:solidFill>
                <a:latin typeface="小塚ゴシック Pr6N M"/>
                <a:ea typeface="小塚ゴシック Pr6N M"/>
                <a:cs typeface="小塚ゴシック Pr6N M"/>
              </a:rPr>
              <a:t>誕生の</a:t>
            </a:r>
            <a:r>
              <a:rPr kumimoji="1" lang="en-US" altLang="ja-JP" dirty="0" smtClean="0">
                <a:solidFill>
                  <a:srgbClr val="308007"/>
                </a:solidFill>
                <a:latin typeface="小塚ゴシック Pr6N M"/>
                <a:ea typeface="小塚ゴシック Pr6N M"/>
                <a:cs typeface="小塚ゴシック Pr6N M"/>
              </a:rPr>
              <a:t> </a:t>
            </a:r>
            <a:r>
              <a:rPr kumimoji="1" lang="ja-JP" altLang="en-US" dirty="0" smtClean="0">
                <a:solidFill>
                  <a:srgbClr val="308007"/>
                </a:solidFill>
                <a:latin typeface="小塚ゴシック Pr6N M"/>
                <a:ea typeface="小塚ゴシック Pr6N M"/>
                <a:cs typeface="小塚ゴシック Pr6N M"/>
              </a:rPr>
              <a:t>キッカケ</a:t>
            </a:r>
            <a:endParaRPr kumimoji="1" lang="ja-JP" altLang="en-US" dirty="0">
              <a:solidFill>
                <a:srgbClr val="308007"/>
              </a:solidFill>
              <a:latin typeface="小塚ゴシック Pr6N M"/>
              <a:ea typeface="小塚ゴシック Pr6N M"/>
              <a:cs typeface="小塚ゴシック Pr6N M"/>
            </a:endParaRPr>
          </a:p>
        </p:txBody>
      </p:sp>
      <p:sp>
        <p:nvSpPr>
          <p:cNvPr id="78" name="テキスト ボックス 77"/>
          <p:cNvSpPr txBox="1"/>
          <p:nvPr/>
        </p:nvSpPr>
        <p:spPr>
          <a:xfrm>
            <a:off x="5069983" y="2777517"/>
            <a:ext cx="467440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charset="2"/>
              <a:buChar char="l"/>
            </a:pPr>
            <a:r>
              <a:rPr lang="ja-JP" altLang="en-US" sz="1200" dirty="0" smtClean="0">
                <a:latin typeface="小塚ゴシック Pr6N L"/>
                <a:ea typeface="小塚ゴシック Pr6N L"/>
                <a:cs typeface="小塚ゴシック Pr6N L"/>
              </a:rPr>
              <a:t>千葉市は公共インフラの不具合対応状況を市民になかなか</a:t>
            </a:r>
            <a:r>
              <a:rPr lang="en-US" altLang="ja-JP" sz="1200" dirty="0">
                <a:latin typeface="小塚ゴシック Pr6N L"/>
                <a:ea typeface="小塚ゴシック Pr6N L"/>
                <a:cs typeface="小塚ゴシック Pr6N L"/>
              </a:rPr>
              <a:t/>
            </a:r>
            <a:br>
              <a:rPr lang="en-US" altLang="ja-JP" sz="1200" dirty="0">
                <a:latin typeface="小塚ゴシック Pr6N L"/>
                <a:ea typeface="小塚ゴシック Pr6N L"/>
                <a:cs typeface="小塚ゴシック Pr6N L"/>
              </a:rPr>
            </a:br>
            <a:r>
              <a:rPr lang="ja-JP" altLang="en-US" sz="1200" dirty="0" smtClean="0">
                <a:latin typeface="小塚ゴシック Pr6N L"/>
                <a:ea typeface="小塚ゴシック Pr6N L"/>
                <a:cs typeface="小塚ゴシック Pr6N L"/>
              </a:rPr>
              <a:t>認識してもらえなかった</a:t>
            </a:r>
            <a:endParaRPr lang="en-US" altLang="ja-JP" sz="1200" dirty="0">
              <a:latin typeface="小塚ゴシック Pr6N L"/>
              <a:ea typeface="小塚ゴシック Pr6N L"/>
              <a:cs typeface="小塚ゴシック Pr6N L"/>
            </a:endParaRPr>
          </a:p>
          <a:p>
            <a:endParaRPr lang="en-US" altLang="ja-JP" sz="1200" dirty="0" smtClean="0">
              <a:latin typeface="小塚ゴシック Pr6N L"/>
              <a:ea typeface="小塚ゴシック Pr6N L"/>
              <a:cs typeface="小塚ゴシック Pr6N L"/>
            </a:endParaRPr>
          </a:p>
          <a:p>
            <a:pPr marL="171450" indent="-171450">
              <a:buFont typeface="Wingdings" charset="2"/>
              <a:buChar char="l"/>
            </a:pPr>
            <a:r>
              <a:rPr lang="ja-JP" altLang="en-US" sz="1200" dirty="0" smtClean="0">
                <a:latin typeface="小塚ゴシック Pr6N L"/>
                <a:ea typeface="小塚ゴシック Pr6N L"/>
                <a:cs typeface="小塚ゴシック Pr6N L"/>
              </a:rPr>
              <a:t>千葉市は緊縮財政等で土木関係職員数を削減しており、</a:t>
            </a:r>
            <a:r>
              <a:rPr lang="en-US" altLang="ja-JP" sz="1200" dirty="0" smtClean="0">
                <a:latin typeface="小塚ゴシック Pr6N L"/>
                <a:ea typeface="小塚ゴシック Pr6N L"/>
                <a:cs typeface="小塚ゴシック Pr6N L"/>
              </a:rPr>
              <a:t/>
            </a:r>
            <a:br>
              <a:rPr lang="en-US" altLang="ja-JP" sz="1200" dirty="0" smtClean="0">
                <a:latin typeface="小塚ゴシック Pr6N L"/>
                <a:ea typeface="小塚ゴシック Pr6N L"/>
                <a:cs typeface="小塚ゴシック Pr6N L"/>
              </a:rPr>
            </a:br>
            <a:r>
              <a:rPr lang="ja-JP" altLang="en-US" sz="1200" dirty="0" smtClean="0">
                <a:latin typeface="小塚ゴシック Pr6N L"/>
                <a:ea typeface="小塚ゴシック Pr6N L"/>
                <a:cs typeface="小塚ゴシック Pr6N L"/>
              </a:rPr>
              <a:t>老朽化したインフラを限られた人数で維持管理・更新</a:t>
            </a:r>
            <a:r>
              <a:rPr lang="en-US" altLang="ja-JP" sz="1200" dirty="0" smtClean="0">
                <a:latin typeface="小塚ゴシック Pr6N L"/>
                <a:ea typeface="小塚ゴシック Pr6N L"/>
                <a:cs typeface="小塚ゴシック Pr6N L"/>
              </a:rPr>
              <a:t/>
            </a:r>
            <a:br>
              <a:rPr lang="en-US" altLang="ja-JP" sz="1200" dirty="0" smtClean="0">
                <a:latin typeface="小塚ゴシック Pr6N L"/>
                <a:ea typeface="小塚ゴシック Pr6N L"/>
                <a:cs typeface="小塚ゴシック Pr6N L"/>
              </a:rPr>
            </a:br>
            <a:r>
              <a:rPr lang="ja-JP" altLang="en-US" sz="1200" dirty="0" smtClean="0">
                <a:latin typeface="小塚ゴシック Pr6N L"/>
                <a:ea typeface="小塚ゴシック Pr6N L"/>
                <a:cs typeface="小塚ゴシック Pr6N L"/>
              </a:rPr>
              <a:t>することが課題になっていた</a:t>
            </a:r>
            <a:endParaRPr lang="en-US" altLang="ja-JP" sz="1200" dirty="0">
              <a:latin typeface="小塚ゴシック Pr6N L"/>
              <a:ea typeface="小塚ゴシック Pr6N L"/>
              <a:cs typeface="小塚ゴシック Pr6N L"/>
            </a:endParaRPr>
          </a:p>
        </p:txBody>
      </p:sp>
      <p:pic>
        <p:nvPicPr>
          <p:cNvPr id="30" name="ひらめき.png" descr="/Users/meg/Desktop/特研/特研OD/アイコン/ひらめき.png"/>
          <p:cNvPicPr>
            <a:picLocks noChangeAspect="1"/>
          </p:cNvPicPr>
          <p:nvPr/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0691" y="5387291"/>
            <a:ext cx="915309" cy="915309"/>
          </a:xfrm>
          <a:prstGeom prst="rect">
            <a:avLst/>
          </a:prstGeom>
          <a:noFill/>
        </p:spPr>
      </p:pic>
      <p:sp>
        <p:nvSpPr>
          <p:cNvPr id="81" name="テキスト ボックス 80"/>
          <p:cNvSpPr txBox="1"/>
          <p:nvPr/>
        </p:nvSpPr>
        <p:spPr>
          <a:xfrm>
            <a:off x="5166303" y="4624945"/>
            <a:ext cx="29957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chemeClr val="bg1"/>
                </a:solidFill>
                <a:latin typeface="小塚ゴシック Pr6N M"/>
                <a:ea typeface="小塚ゴシック Pr6N M"/>
                <a:cs typeface="小塚ゴシック Pr6N M"/>
              </a:rPr>
              <a:t>ちばレポ</a:t>
            </a:r>
            <a:r>
              <a:rPr kumimoji="1" lang="en-US" altLang="ja-JP" dirty="0" smtClean="0">
                <a:solidFill>
                  <a:schemeClr val="bg1"/>
                </a:solidFill>
                <a:latin typeface="小塚ゴシック Pr6N M"/>
                <a:ea typeface="小塚ゴシック Pr6N M"/>
                <a:cs typeface="小塚ゴシック Pr6N M"/>
              </a:rPr>
              <a:t> </a:t>
            </a:r>
            <a:r>
              <a:rPr lang="ja-JP" altLang="en-US" sz="1600" dirty="0" smtClean="0">
                <a:solidFill>
                  <a:schemeClr val="bg1"/>
                </a:solidFill>
                <a:latin typeface="小塚ゴシック Pr6N M"/>
                <a:ea typeface="小塚ゴシック Pr6N M"/>
                <a:cs typeface="小塚ゴシック Pr6N M"/>
              </a:rPr>
              <a:t>でこう</a:t>
            </a:r>
            <a:r>
              <a:rPr kumimoji="1" lang="en-US" altLang="ja-JP" dirty="0" smtClean="0">
                <a:solidFill>
                  <a:schemeClr val="bg1"/>
                </a:solidFill>
                <a:latin typeface="小塚ゴシック Pr6N M"/>
                <a:ea typeface="小塚ゴシック Pr6N M"/>
                <a:cs typeface="小塚ゴシック Pr6N M"/>
              </a:rPr>
              <a:t> </a:t>
            </a:r>
            <a:r>
              <a:rPr lang="ja-JP" altLang="en-US" dirty="0" smtClean="0">
                <a:solidFill>
                  <a:schemeClr val="bg1"/>
                </a:solidFill>
                <a:latin typeface="小塚ゴシック Pr6N M"/>
                <a:ea typeface="小塚ゴシック Pr6N M"/>
                <a:cs typeface="小塚ゴシック Pr6N M"/>
              </a:rPr>
              <a:t>変わった！</a:t>
            </a:r>
            <a:endParaRPr kumimoji="1" lang="ja-JP" altLang="en-US" dirty="0">
              <a:solidFill>
                <a:schemeClr val="bg1"/>
              </a:solidFill>
              <a:latin typeface="小塚ゴシック Pr6N M"/>
              <a:ea typeface="小塚ゴシック Pr6N M"/>
              <a:cs typeface="小塚ゴシック Pr6N M"/>
            </a:endParaRPr>
          </a:p>
        </p:txBody>
      </p:sp>
      <p:sp>
        <p:nvSpPr>
          <p:cNvPr id="82" name="テキスト ボックス 81"/>
          <p:cNvSpPr txBox="1"/>
          <p:nvPr/>
        </p:nvSpPr>
        <p:spPr>
          <a:xfrm>
            <a:off x="5052210" y="5160585"/>
            <a:ext cx="467307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1450" indent="-171450">
              <a:buFont typeface="Wingdings" charset="2"/>
              <a:buChar char="l"/>
            </a:pPr>
            <a:r>
              <a:rPr lang="ja-JP" altLang="en-US" sz="1200" dirty="0" smtClean="0">
                <a:latin typeface="小塚ゴシック Pr6N L"/>
                <a:ea typeface="小塚ゴシック Pr6N L"/>
                <a:cs typeface="小塚ゴシック Pr6N L"/>
              </a:rPr>
              <a:t>不具合対応状況が「見える化」されることで、千葉市と市民が</a:t>
            </a:r>
            <a:endParaRPr lang="en-US" altLang="ja-JP" sz="1200" dirty="0" smtClean="0">
              <a:latin typeface="小塚ゴシック Pr6N L"/>
              <a:ea typeface="小塚ゴシック Pr6N L"/>
              <a:cs typeface="小塚ゴシック Pr6N L"/>
            </a:endParaRPr>
          </a:p>
          <a:p>
            <a:r>
              <a:rPr lang="ja-JP" altLang="ja-JP" sz="1200" dirty="0">
                <a:latin typeface="小塚ゴシック Pr6N L"/>
                <a:ea typeface="小塚ゴシック Pr6N L"/>
                <a:cs typeface="小塚ゴシック Pr6N L"/>
              </a:rPr>
              <a:t>　</a:t>
            </a:r>
            <a:r>
              <a:rPr lang="en-US" altLang="ja-JP" sz="1200" dirty="0">
                <a:latin typeface="小塚ゴシック Pr6N L"/>
                <a:ea typeface="小塚ゴシック Pr6N L"/>
                <a:cs typeface="小塚ゴシック Pr6N L"/>
              </a:rPr>
              <a:t> </a:t>
            </a:r>
            <a:r>
              <a:rPr lang="ja-JP" altLang="en-US" sz="1200" dirty="0" smtClean="0">
                <a:latin typeface="小塚ゴシック Pr6N L"/>
                <a:ea typeface="小塚ゴシック Pr6N L"/>
                <a:cs typeface="小塚ゴシック Pr6N L"/>
              </a:rPr>
              <a:t>協力して地域のインフラ管理に取り組む意識が生まれた</a:t>
            </a:r>
            <a:endParaRPr lang="en-US" altLang="ja-JP" sz="1200" dirty="0" smtClean="0">
              <a:latin typeface="小塚ゴシック Pr6N L"/>
              <a:ea typeface="小塚ゴシック Pr6N L"/>
              <a:cs typeface="小塚ゴシック Pr6N L"/>
            </a:endParaRPr>
          </a:p>
          <a:p>
            <a:endParaRPr lang="en-US" altLang="ja-JP" sz="1200" dirty="0">
              <a:latin typeface="小塚ゴシック Pr6N L"/>
              <a:ea typeface="小塚ゴシック Pr6N L"/>
              <a:cs typeface="小塚ゴシック Pr6N L"/>
            </a:endParaRPr>
          </a:p>
          <a:p>
            <a:pPr marL="171450" indent="-171450">
              <a:buFont typeface="Wingdings" charset="2"/>
              <a:buChar char="l"/>
            </a:pPr>
            <a:r>
              <a:rPr lang="ja-JP" altLang="en-US" sz="1200" dirty="0" smtClean="0">
                <a:latin typeface="小塚ゴシック Pr6N L"/>
                <a:ea typeface="小塚ゴシック Pr6N L"/>
                <a:cs typeface="小塚ゴシック Pr6N L"/>
              </a:rPr>
              <a:t>不具合をクラウド上で一元管理・共有することで、行政</a:t>
            </a:r>
            <a:endParaRPr lang="en-US" altLang="ja-JP" sz="1200" dirty="0" smtClean="0">
              <a:latin typeface="小塚ゴシック Pr6N L"/>
              <a:ea typeface="小塚ゴシック Pr6N L"/>
              <a:cs typeface="小塚ゴシック Pr6N L"/>
            </a:endParaRPr>
          </a:p>
          <a:p>
            <a:r>
              <a:rPr lang="ja-JP" altLang="en-US" sz="1200" dirty="0" smtClean="0">
                <a:latin typeface="小塚ゴシック Pr6N L"/>
                <a:ea typeface="小塚ゴシック Pr6N L"/>
                <a:cs typeface="小塚ゴシック Pr6N L"/>
              </a:rPr>
              <a:t>　</a:t>
            </a:r>
            <a:r>
              <a:rPr lang="en-US" altLang="ja-JP" sz="1200" dirty="0" smtClean="0">
                <a:latin typeface="小塚ゴシック Pr6N L"/>
                <a:ea typeface="小塚ゴシック Pr6N L"/>
                <a:cs typeface="小塚ゴシック Pr6N L"/>
              </a:rPr>
              <a:t> </a:t>
            </a:r>
            <a:r>
              <a:rPr lang="ja-JP" altLang="en-US" sz="1200" dirty="0" smtClean="0">
                <a:latin typeface="小塚ゴシック Pr6N L"/>
                <a:ea typeface="小塚ゴシック Pr6N L"/>
                <a:cs typeface="小塚ゴシック Pr6N L"/>
              </a:rPr>
              <a:t>部門ごとの連携がスムーズになり、道路管理業務および</a:t>
            </a:r>
            <a:endParaRPr lang="en-US" altLang="ja-JP" sz="1200" dirty="0" smtClean="0">
              <a:latin typeface="小塚ゴシック Pr6N L"/>
              <a:ea typeface="小塚ゴシック Pr6N L"/>
              <a:cs typeface="小塚ゴシック Pr6N L"/>
            </a:endParaRPr>
          </a:p>
          <a:p>
            <a:r>
              <a:rPr lang="ja-JP" altLang="ja-JP" sz="1200" dirty="0">
                <a:latin typeface="小塚ゴシック Pr6N L"/>
                <a:ea typeface="小塚ゴシック Pr6N L"/>
                <a:cs typeface="小塚ゴシック Pr6N L"/>
              </a:rPr>
              <a:t>　</a:t>
            </a:r>
            <a:r>
              <a:rPr lang="en-US" altLang="ja-JP" sz="1200" dirty="0" smtClean="0">
                <a:latin typeface="小塚ゴシック Pr6N L"/>
                <a:ea typeface="小塚ゴシック Pr6N L"/>
                <a:cs typeface="小塚ゴシック Pr6N L"/>
              </a:rPr>
              <a:t> </a:t>
            </a:r>
            <a:r>
              <a:rPr lang="ja-JP" altLang="en-US" sz="1200" dirty="0" smtClean="0">
                <a:latin typeface="小塚ゴシック Pr6N L"/>
                <a:ea typeface="小塚ゴシック Pr6N L"/>
                <a:cs typeface="小塚ゴシック Pr6N L"/>
              </a:rPr>
              <a:t>千葉市行政の効率化に繋がった</a:t>
            </a:r>
            <a:endParaRPr lang="en-US" altLang="ja-JP" sz="1200" dirty="0" smtClean="0">
              <a:latin typeface="小塚ゴシック Pr6N L"/>
              <a:ea typeface="小塚ゴシック Pr6N L"/>
              <a:cs typeface="小塚ゴシック Pr6N L"/>
            </a:endParaRPr>
          </a:p>
        </p:txBody>
      </p:sp>
      <p:sp>
        <p:nvSpPr>
          <p:cNvPr id="84" name="角丸四角形 83"/>
          <p:cNvSpPr/>
          <p:nvPr/>
        </p:nvSpPr>
        <p:spPr>
          <a:xfrm>
            <a:off x="5050292" y="2327966"/>
            <a:ext cx="4743817" cy="1840961"/>
          </a:xfrm>
          <a:prstGeom prst="roundRect">
            <a:avLst>
              <a:gd name="adj" fmla="val 10424"/>
            </a:avLst>
          </a:prstGeom>
          <a:noFill/>
          <a:ln>
            <a:solidFill>
              <a:srgbClr val="30800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タイトル 1"/>
          <p:cNvSpPr txBox="1">
            <a:spLocks/>
          </p:cNvSpPr>
          <p:nvPr/>
        </p:nvSpPr>
        <p:spPr>
          <a:xfrm>
            <a:off x="57563" y="-26855"/>
            <a:ext cx="4749931" cy="4250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400" dirty="0" smtClean="0">
                <a:solidFill>
                  <a:srgbClr val="FFFFFF"/>
                </a:solidFill>
                <a:latin typeface="小塚ゴシック Pr6N R"/>
                <a:ea typeface="小塚ゴシック Pr6N R"/>
                <a:cs typeface="小塚ゴシック Pr6N R"/>
              </a:rPr>
              <a:t>あなたの見つけた「困った」が地域の課題を解決する！</a:t>
            </a:r>
          </a:p>
        </p:txBody>
      </p:sp>
      <p:sp>
        <p:nvSpPr>
          <p:cNvPr id="36" name="タイトル 1"/>
          <p:cNvSpPr txBox="1">
            <a:spLocks/>
          </p:cNvSpPr>
          <p:nvPr/>
        </p:nvSpPr>
        <p:spPr>
          <a:xfrm>
            <a:off x="57563" y="827741"/>
            <a:ext cx="4749931" cy="4250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1400" dirty="0" smtClean="0">
                <a:solidFill>
                  <a:srgbClr val="FFFFFF"/>
                </a:solidFill>
                <a:latin typeface="小塚ゴシック Pr6N R"/>
                <a:ea typeface="小塚ゴシック Pr6N R"/>
                <a:cs typeface="小塚ゴシック Pr6N R"/>
              </a:rPr>
              <a:t>By</a:t>
            </a:r>
            <a:r>
              <a:rPr lang="ja-JP" altLang="en-US" sz="1400" dirty="0" smtClean="0">
                <a:solidFill>
                  <a:srgbClr val="FFFFFF"/>
                </a:solidFill>
                <a:latin typeface="小塚ゴシック Pr6N R"/>
                <a:ea typeface="小塚ゴシック Pr6N R"/>
                <a:cs typeface="小塚ゴシック Pr6N R"/>
              </a:rPr>
              <a:t> 千葉市</a:t>
            </a:r>
            <a:endParaRPr kumimoji="1" lang="ja-JP" altLang="en-US" sz="1400" dirty="0">
              <a:solidFill>
                <a:srgbClr val="FFFFFF"/>
              </a:solidFill>
              <a:latin typeface="小塚ゴシック Pr6N R"/>
              <a:ea typeface="小塚ゴシック Pr6N R"/>
              <a:cs typeface="小塚ゴシック Pr6N R"/>
            </a:endParaRPr>
          </a:p>
        </p:txBody>
      </p:sp>
      <p:sp>
        <p:nvSpPr>
          <p:cNvPr id="37" name="タイトル 1"/>
          <p:cNvSpPr>
            <a:spLocks noGrp="1"/>
          </p:cNvSpPr>
          <p:nvPr>
            <p:ph type="ctrTitle"/>
          </p:nvPr>
        </p:nvSpPr>
        <p:spPr>
          <a:xfrm>
            <a:off x="45112" y="254123"/>
            <a:ext cx="6535945" cy="744513"/>
          </a:xfrm>
        </p:spPr>
        <p:txBody>
          <a:bodyPr>
            <a:normAutofit/>
          </a:bodyPr>
          <a:lstStyle/>
          <a:p>
            <a:pPr algn="l"/>
            <a:r>
              <a:rPr lang="ja-JP" altLang="en-US" sz="3200" dirty="0" smtClean="0">
                <a:solidFill>
                  <a:schemeClr val="bg1"/>
                </a:solidFill>
                <a:latin typeface="小塚ゴシック Pro M"/>
                <a:ea typeface="小塚ゴシック Pro M"/>
                <a:cs typeface="小塚ゴシック Pro M"/>
              </a:rPr>
              <a:t>千葉市民協働レポート</a:t>
            </a:r>
            <a:r>
              <a:rPr lang="en-US" altLang="ja-JP" sz="3200" dirty="0" smtClean="0">
                <a:solidFill>
                  <a:schemeClr val="bg1"/>
                </a:solidFill>
                <a:latin typeface="小塚ゴシック Pro M"/>
                <a:ea typeface="小塚ゴシック Pro M"/>
                <a:cs typeface="小塚ゴシック Pro M"/>
              </a:rPr>
              <a:t>(</a:t>
            </a:r>
            <a:r>
              <a:rPr lang="ja-JP" altLang="en-US" sz="3200" dirty="0" smtClean="0">
                <a:solidFill>
                  <a:schemeClr val="bg1"/>
                </a:solidFill>
                <a:latin typeface="小塚ゴシック Pro M"/>
                <a:ea typeface="小塚ゴシック Pro M"/>
                <a:cs typeface="小塚ゴシック Pro M"/>
              </a:rPr>
              <a:t>ちばレポ</a:t>
            </a:r>
            <a:r>
              <a:rPr lang="en-US" altLang="ja-JP" sz="3200" dirty="0" smtClean="0">
                <a:solidFill>
                  <a:schemeClr val="bg1"/>
                </a:solidFill>
                <a:latin typeface="小塚ゴシック Pro M"/>
                <a:ea typeface="小塚ゴシック Pro M"/>
                <a:cs typeface="小塚ゴシック Pro M"/>
              </a:rPr>
              <a:t>)</a:t>
            </a:r>
            <a:endParaRPr kumimoji="1" lang="ja-JP" altLang="en-US" sz="3200" dirty="0">
              <a:solidFill>
                <a:schemeClr val="bg1"/>
              </a:solidFill>
              <a:latin typeface="小塚ゴシック Pro M"/>
              <a:ea typeface="小塚ゴシック Pro M"/>
              <a:cs typeface="小塚ゴシック Pro M"/>
            </a:endParaRPr>
          </a:p>
        </p:txBody>
      </p:sp>
      <p:sp>
        <p:nvSpPr>
          <p:cNvPr id="38" name="角丸四角形 37"/>
          <p:cNvSpPr/>
          <p:nvPr/>
        </p:nvSpPr>
        <p:spPr>
          <a:xfrm>
            <a:off x="626736" y="2182045"/>
            <a:ext cx="3914264" cy="583874"/>
          </a:xfrm>
          <a:prstGeom prst="roundRect">
            <a:avLst>
              <a:gd name="adj" fmla="val 50000"/>
            </a:avLst>
          </a:prstGeom>
          <a:solidFill>
            <a:srgbClr val="008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 smtClean="0">
                <a:latin typeface="フォントポにほんご"/>
                <a:ea typeface="フォントポにほんご"/>
                <a:cs typeface="フォントポにほんご"/>
              </a:rPr>
              <a:t>公共インフラの不具合をアプリで報告すると、</a:t>
            </a:r>
            <a:endParaRPr kumimoji="1" lang="en-US" altLang="ja-JP" sz="1100" dirty="0" smtClean="0">
              <a:latin typeface="フォントポにほんご"/>
              <a:ea typeface="フォントポにほんご"/>
              <a:cs typeface="フォントポにほんご"/>
            </a:endParaRPr>
          </a:p>
          <a:p>
            <a:pPr algn="ctr"/>
            <a:r>
              <a:rPr lang="ja-JP" altLang="en-US" sz="1100" dirty="0" smtClean="0">
                <a:latin typeface="フォントポにほんご"/>
                <a:ea typeface="フォントポにほんご"/>
                <a:cs typeface="フォントポにほんご"/>
              </a:rPr>
              <a:t>市行政が対応・報告</a:t>
            </a:r>
            <a:r>
              <a:rPr lang="en-US" altLang="en-US" sz="1100" dirty="0" smtClean="0">
                <a:latin typeface="フォントポにほんご"/>
                <a:ea typeface="フォントポにほんご"/>
                <a:cs typeface="フォントポにほんご"/>
              </a:rPr>
              <a:t>してくれる</a:t>
            </a:r>
            <a:endParaRPr kumimoji="1" lang="en-US" altLang="ja-JP" sz="1100" dirty="0" smtClean="0">
              <a:latin typeface="フォントポにほんご"/>
              <a:ea typeface="フォントポにほんご"/>
              <a:cs typeface="フォントポにほんご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695158" y="221915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ja-JP" altLang="en-US" dirty="0"/>
          </a:p>
        </p:txBody>
      </p:sp>
      <p:pic>
        <p:nvPicPr>
          <p:cNvPr id="2" name="図 1" descr="S__15507460.jpg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4603" y="3437723"/>
            <a:ext cx="1367062" cy="2374443"/>
          </a:xfrm>
          <a:prstGeom prst="rect">
            <a:avLst/>
          </a:prstGeom>
        </p:spPr>
      </p:pic>
      <p:pic>
        <p:nvPicPr>
          <p:cNvPr id="7" name="図 6" descr="S__15507461.jpg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198264" y="4796696"/>
            <a:ext cx="1754736" cy="1644098"/>
          </a:xfrm>
          <a:prstGeom prst="rect">
            <a:avLst/>
          </a:prstGeom>
        </p:spPr>
      </p:pic>
      <p:pic>
        <p:nvPicPr>
          <p:cNvPr id="10" name="図 9" descr="S__15507463.jpg"/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198264" y="2918613"/>
            <a:ext cx="1754736" cy="1581203"/>
          </a:xfrm>
          <a:prstGeom prst="rect">
            <a:avLst/>
          </a:prstGeom>
        </p:spPr>
      </p:pic>
      <p:pic>
        <p:nvPicPr>
          <p:cNvPr id="8" name="図 7" descr="S__15507463.jpg"/>
          <p:cNvPicPr>
            <a:picLocks noChangeAspect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40584" y="3133670"/>
            <a:ext cx="1936974" cy="1058773"/>
          </a:xfrm>
          <a:prstGeom prst="rect">
            <a:avLst/>
          </a:prstGeom>
          <a:ln>
            <a:solidFill>
              <a:srgbClr val="118803"/>
            </a:solidFill>
          </a:ln>
        </p:spPr>
      </p:pic>
      <p:pic>
        <p:nvPicPr>
          <p:cNvPr id="12" name="図 11" descr="S__15507462.jpg"/>
          <p:cNvPicPr>
            <a:picLocks noChangeAspect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23660" y="4831208"/>
            <a:ext cx="1800191" cy="1582992"/>
          </a:xfrm>
          <a:prstGeom prst="rect">
            <a:avLst/>
          </a:prstGeom>
          <a:ln>
            <a:solidFill>
              <a:srgbClr val="118803"/>
            </a:solidFill>
          </a:ln>
        </p:spPr>
      </p:pic>
      <p:sp>
        <p:nvSpPr>
          <p:cNvPr id="47" name="テキスト ボックス 46"/>
          <p:cNvSpPr txBox="1"/>
          <p:nvPr/>
        </p:nvSpPr>
        <p:spPr>
          <a:xfrm>
            <a:off x="136239" y="5830337"/>
            <a:ext cx="133010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700" dirty="0" smtClean="0">
                <a:latin typeface="小塚ゴシック Pr6N L"/>
                <a:ea typeface="小塚ゴシック Pr6N L"/>
                <a:cs typeface="小塚ゴシック Pr6N L"/>
              </a:rPr>
              <a:t>スマートフォン版トップ画面</a:t>
            </a:r>
            <a:endParaRPr lang="en-US" altLang="ja-JP" sz="700" dirty="0" smtClean="0">
              <a:latin typeface="小塚ゴシック Pr6N L"/>
              <a:ea typeface="小塚ゴシック Pr6N L"/>
              <a:cs typeface="小塚ゴシック Pr6N L"/>
            </a:endParaRPr>
          </a:p>
        </p:txBody>
      </p:sp>
      <p:cxnSp>
        <p:nvCxnSpPr>
          <p:cNvPr id="4" name="直線矢印コネクタ 3"/>
          <p:cNvCxnSpPr/>
          <p:nvPr/>
        </p:nvCxnSpPr>
        <p:spPr>
          <a:xfrm flipV="1">
            <a:off x="347403" y="4290608"/>
            <a:ext cx="1276257" cy="703669"/>
          </a:xfrm>
          <a:prstGeom prst="straightConnector1">
            <a:avLst/>
          </a:prstGeom>
          <a:ln w="28575" cmpd="sng">
            <a:solidFill>
              <a:srgbClr val="118803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直線矢印コネクタ 47"/>
          <p:cNvCxnSpPr/>
          <p:nvPr/>
        </p:nvCxnSpPr>
        <p:spPr>
          <a:xfrm>
            <a:off x="2523434" y="4198825"/>
            <a:ext cx="0" cy="524998"/>
          </a:xfrm>
          <a:prstGeom prst="straightConnector1">
            <a:avLst/>
          </a:prstGeom>
          <a:ln w="28575" cmpd="sng">
            <a:solidFill>
              <a:srgbClr val="118803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8413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正方形/長方形 24"/>
          <p:cNvSpPr/>
          <p:nvPr/>
        </p:nvSpPr>
        <p:spPr>
          <a:xfrm>
            <a:off x="0" y="6577577"/>
            <a:ext cx="9906000" cy="280423"/>
          </a:xfrm>
          <a:prstGeom prst="rect">
            <a:avLst/>
          </a:prstGeom>
          <a:solidFill>
            <a:srgbClr val="00D861"/>
          </a:solidFill>
          <a:ln w="9525" cap="flat" cmpd="sng" algn="ctr">
            <a:solidFill>
              <a:srgbClr val="00FF66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orbel"/>
              <a:ea typeface="ヒラギノ角ゴ Pro W3"/>
              <a:cs typeface="+mn-cs"/>
            </a:endParaRPr>
          </a:p>
        </p:txBody>
      </p:sp>
      <p:pic>
        <p:nvPicPr>
          <p:cNvPr id="5" name="図 4" descr="アイディア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3596" y="1292394"/>
            <a:ext cx="643434" cy="643434"/>
          </a:xfrm>
          <a:prstGeom prst="rect">
            <a:avLst/>
          </a:prstGeom>
        </p:spPr>
      </p:pic>
      <p:pic>
        <p:nvPicPr>
          <p:cNvPr id="8" name="図 7" descr="受賞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6573" y="2841696"/>
            <a:ext cx="643434" cy="643434"/>
          </a:xfrm>
          <a:prstGeom prst="rect">
            <a:avLst/>
          </a:prstGeom>
        </p:spPr>
      </p:pic>
      <p:pic>
        <p:nvPicPr>
          <p:cNvPr id="10" name="図 9" descr="チーム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3596" y="2333781"/>
            <a:ext cx="643434" cy="643434"/>
          </a:xfrm>
          <a:prstGeom prst="rect">
            <a:avLst/>
          </a:prstGeom>
        </p:spPr>
      </p:pic>
      <p:pic>
        <p:nvPicPr>
          <p:cNvPr id="11" name="図 10" descr="パソコン作業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5667" y="1745423"/>
            <a:ext cx="643434" cy="643434"/>
          </a:xfrm>
          <a:prstGeom prst="rect">
            <a:avLst/>
          </a:prstGeom>
        </p:spPr>
      </p:pic>
      <p:pic>
        <p:nvPicPr>
          <p:cNvPr id="33" name="図 32" descr="マーカー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3596" y="3334378"/>
            <a:ext cx="643434" cy="643434"/>
          </a:xfrm>
          <a:prstGeom prst="rect">
            <a:avLst/>
          </a:prstGeom>
        </p:spPr>
      </p:pic>
      <p:sp>
        <p:nvSpPr>
          <p:cNvPr id="57" name="正方形/長方形 56"/>
          <p:cNvSpPr/>
          <p:nvPr/>
        </p:nvSpPr>
        <p:spPr>
          <a:xfrm>
            <a:off x="6431654" y="2982689"/>
            <a:ext cx="3307400" cy="351689"/>
          </a:xfrm>
          <a:prstGeom prst="rect">
            <a:avLst/>
          </a:prstGeom>
          <a:noFill/>
          <a:ln>
            <a:solidFill>
              <a:srgbClr val="008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00" dirty="0" smtClean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　</a:t>
            </a:r>
            <a:r>
              <a:rPr lang="en-US" altLang="ja-JP" sz="1100" dirty="0" smtClean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  </a:t>
            </a:r>
            <a:r>
              <a:rPr lang="ja-JP" altLang="en-US" sz="1100" dirty="0" smtClean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総務省</a:t>
            </a:r>
            <a:endParaRPr lang="en-US" altLang="ja-JP" sz="1100" dirty="0" smtClean="0">
              <a:solidFill>
                <a:schemeClr val="tx1"/>
              </a:solidFill>
              <a:latin typeface="小塚ゴシック Pr6N L"/>
              <a:ea typeface="小塚ゴシック Pr6N L"/>
              <a:cs typeface="小塚ゴシック Pr6N L"/>
            </a:endParaRPr>
          </a:p>
          <a:p>
            <a:pPr algn="ctr"/>
            <a:r>
              <a:rPr lang="ja-JP" altLang="en-US" sz="1100" dirty="0" smtClean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地方創生に資する「地域情報化大賞」奨励賞</a:t>
            </a:r>
            <a:endParaRPr lang="en-US" altLang="ja-JP" sz="1100" dirty="0">
              <a:solidFill>
                <a:schemeClr val="tx1"/>
              </a:solidFill>
              <a:latin typeface="小塚ゴシック Pr6N L"/>
              <a:ea typeface="小塚ゴシック Pr6N L"/>
              <a:cs typeface="小塚ゴシック Pr6N L"/>
            </a:endParaRPr>
          </a:p>
        </p:txBody>
      </p:sp>
      <p:sp>
        <p:nvSpPr>
          <p:cNvPr id="58" name="角丸四角形 57"/>
          <p:cNvSpPr/>
          <p:nvPr/>
        </p:nvSpPr>
        <p:spPr>
          <a:xfrm>
            <a:off x="5690007" y="2977215"/>
            <a:ext cx="950821" cy="357163"/>
          </a:xfrm>
          <a:prstGeom prst="roundRect">
            <a:avLst>
              <a:gd name="adj" fmla="val 50000"/>
            </a:avLst>
          </a:prstGeom>
          <a:solidFill>
            <a:srgbClr val="008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latin typeface="フォントポにほんご"/>
                <a:ea typeface="フォントポにほんご"/>
                <a:cs typeface="フォントポにほんご"/>
              </a:rPr>
              <a:t>受賞歴</a:t>
            </a:r>
            <a:endParaRPr kumimoji="1" lang="ja-JP" altLang="en-US" sz="1400" dirty="0">
              <a:latin typeface="フォントポにほんご"/>
              <a:ea typeface="フォントポにほんご"/>
              <a:cs typeface="フォントポにほんご"/>
            </a:endParaRPr>
          </a:p>
        </p:txBody>
      </p:sp>
      <p:sp>
        <p:nvSpPr>
          <p:cNvPr id="61" name="正方形/長方形 60"/>
          <p:cNvSpPr/>
          <p:nvPr/>
        </p:nvSpPr>
        <p:spPr>
          <a:xfrm>
            <a:off x="5749101" y="3485130"/>
            <a:ext cx="3396089" cy="351689"/>
          </a:xfrm>
          <a:prstGeom prst="rect">
            <a:avLst/>
          </a:prstGeom>
          <a:noFill/>
          <a:ln>
            <a:solidFill>
              <a:srgbClr val="008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ja-JP" sz="1200" dirty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　</a:t>
            </a:r>
            <a:r>
              <a:rPr lang="ja-JP" altLang="en-US" sz="1200" dirty="0" smtClean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　千葉市</a:t>
            </a:r>
            <a:endParaRPr lang="ja-JP" altLang="en-US" sz="1200" dirty="0">
              <a:solidFill>
                <a:schemeClr val="tx1"/>
              </a:solidFill>
              <a:latin typeface="小塚ゴシック Pr6N L"/>
              <a:ea typeface="小塚ゴシック Pr6N L"/>
              <a:cs typeface="小塚ゴシック Pr6N L"/>
            </a:endParaRPr>
          </a:p>
        </p:txBody>
      </p:sp>
      <p:sp>
        <p:nvSpPr>
          <p:cNvPr id="62" name="角丸四角形 61"/>
          <p:cNvSpPr/>
          <p:nvPr/>
        </p:nvSpPr>
        <p:spPr>
          <a:xfrm>
            <a:off x="5096143" y="3479656"/>
            <a:ext cx="950821" cy="357163"/>
          </a:xfrm>
          <a:prstGeom prst="roundRect">
            <a:avLst>
              <a:gd name="adj" fmla="val 50000"/>
            </a:avLst>
          </a:prstGeom>
          <a:solidFill>
            <a:srgbClr val="008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 smtClean="0">
                <a:latin typeface="フォントポにほんご"/>
                <a:ea typeface="フォントポにほんご"/>
                <a:cs typeface="フォントポにほんご"/>
              </a:rPr>
              <a:t>地域</a:t>
            </a:r>
            <a:endParaRPr kumimoji="1" lang="ja-JP" altLang="en-US" sz="1400" dirty="0">
              <a:latin typeface="フォントポにほんご"/>
              <a:ea typeface="フォントポにほんご"/>
              <a:cs typeface="フォントポにほんご"/>
            </a:endParaRPr>
          </a:p>
        </p:txBody>
      </p:sp>
      <p:cxnSp>
        <p:nvCxnSpPr>
          <p:cNvPr id="67" name="直線コネクタ 66"/>
          <p:cNvCxnSpPr/>
          <p:nvPr/>
        </p:nvCxnSpPr>
        <p:spPr>
          <a:xfrm flipH="1">
            <a:off x="10565" y="1405574"/>
            <a:ext cx="4922375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直線コネクタ 67"/>
          <p:cNvCxnSpPr/>
          <p:nvPr/>
        </p:nvCxnSpPr>
        <p:spPr>
          <a:xfrm flipH="1">
            <a:off x="10565" y="2038988"/>
            <a:ext cx="4922375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直線コネクタ 71"/>
          <p:cNvCxnSpPr/>
          <p:nvPr/>
        </p:nvCxnSpPr>
        <p:spPr>
          <a:xfrm flipH="1">
            <a:off x="10565" y="6428143"/>
            <a:ext cx="4922375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5" name="角丸四角形 74"/>
          <p:cNvSpPr/>
          <p:nvPr/>
        </p:nvSpPr>
        <p:spPr>
          <a:xfrm>
            <a:off x="5084282" y="4080778"/>
            <a:ext cx="4711409" cy="2347365"/>
          </a:xfrm>
          <a:prstGeom prst="roundRect">
            <a:avLst>
              <a:gd name="adj" fmla="val 9905"/>
            </a:avLst>
          </a:prstGeom>
          <a:noFill/>
          <a:ln>
            <a:solidFill>
              <a:srgbClr val="008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6" name="図 75" descr="拡声器.p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4548" y="4159318"/>
            <a:ext cx="903101" cy="903101"/>
          </a:xfrm>
          <a:prstGeom prst="rect">
            <a:avLst/>
          </a:prstGeom>
        </p:spPr>
      </p:pic>
      <p:sp>
        <p:nvSpPr>
          <p:cNvPr id="41" name="正方形/長方形 40"/>
          <p:cNvSpPr/>
          <p:nvPr/>
        </p:nvSpPr>
        <p:spPr>
          <a:xfrm>
            <a:off x="5767506" y="1499638"/>
            <a:ext cx="3396089" cy="351689"/>
          </a:xfrm>
          <a:prstGeom prst="rect">
            <a:avLst/>
          </a:prstGeom>
          <a:noFill/>
          <a:ln>
            <a:solidFill>
              <a:srgbClr val="008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 smtClean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　　市民の投稿したレポート　</a:t>
            </a:r>
            <a:endParaRPr kumimoji="1" lang="ja-JP" altLang="en-US" sz="1200" dirty="0">
              <a:solidFill>
                <a:schemeClr val="tx1"/>
              </a:solidFill>
              <a:latin typeface="小塚ゴシック Pr6N L"/>
              <a:ea typeface="小塚ゴシック Pr6N L"/>
              <a:cs typeface="小塚ゴシック Pr6N L"/>
            </a:endParaRPr>
          </a:p>
        </p:txBody>
      </p:sp>
      <p:sp>
        <p:nvSpPr>
          <p:cNvPr id="38" name="角丸四角形 37"/>
          <p:cNvSpPr/>
          <p:nvPr/>
        </p:nvSpPr>
        <p:spPr>
          <a:xfrm>
            <a:off x="5114549" y="1494164"/>
            <a:ext cx="1228416" cy="357163"/>
          </a:xfrm>
          <a:prstGeom prst="roundRect">
            <a:avLst>
              <a:gd name="adj" fmla="val 50000"/>
            </a:avLst>
          </a:prstGeom>
          <a:solidFill>
            <a:srgbClr val="008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 smtClean="0">
                <a:latin typeface="フォントポにほんご"/>
                <a:ea typeface="フォントポにほんご"/>
                <a:cs typeface="フォントポにほんご"/>
              </a:rPr>
              <a:t>使用データ</a:t>
            </a:r>
            <a:endParaRPr kumimoji="1" lang="ja-JP" altLang="en-US" sz="1400" dirty="0">
              <a:latin typeface="フォントポにほんご"/>
              <a:ea typeface="フォントポにほんご"/>
              <a:cs typeface="フォントポにほんご"/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6342965" y="1989141"/>
            <a:ext cx="3396089" cy="351689"/>
          </a:xfrm>
          <a:prstGeom prst="rect">
            <a:avLst/>
          </a:prstGeom>
          <a:noFill/>
          <a:ln>
            <a:solidFill>
              <a:srgbClr val="008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　　　</a:t>
            </a:r>
            <a:r>
              <a:rPr lang="ja-JP" altLang="en-US" sz="1200" dirty="0" smtClean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緯度経度情報（</a:t>
            </a:r>
            <a:r>
              <a:rPr lang="en-US" altLang="ja-JP" sz="1200" dirty="0" smtClean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GPS</a:t>
            </a:r>
            <a:r>
              <a:rPr lang="ja-JP" altLang="en-US" sz="1200" dirty="0" smtClean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）、</a:t>
            </a:r>
            <a:r>
              <a:rPr lang="en-US" altLang="ja-JP" sz="1200" dirty="0" smtClean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JPG</a:t>
            </a:r>
            <a:r>
              <a:rPr lang="ja-JP" altLang="en-US" sz="1200" dirty="0" smtClean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、</a:t>
            </a:r>
            <a:r>
              <a:rPr lang="en-US" altLang="ja-JP" sz="1200" dirty="0" smtClean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mpeg</a:t>
            </a:r>
            <a:r>
              <a:rPr lang="ja-JP" altLang="en-US" sz="1200" dirty="0" smtClean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等</a:t>
            </a:r>
            <a:endParaRPr lang="en-US" altLang="ja-JP" sz="1200" dirty="0">
              <a:solidFill>
                <a:schemeClr val="tx1"/>
              </a:solidFill>
              <a:latin typeface="小塚ゴシック Pr6N L"/>
              <a:ea typeface="小塚ゴシック Pr6N L"/>
              <a:cs typeface="小塚ゴシック Pr6N L"/>
            </a:endParaRPr>
          </a:p>
        </p:txBody>
      </p:sp>
      <p:sp>
        <p:nvSpPr>
          <p:cNvPr id="40" name="角丸四角形 39"/>
          <p:cNvSpPr/>
          <p:nvPr/>
        </p:nvSpPr>
        <p:spPr>
          <a:xfrm>
            <a:off x="5690006" y="1983667"/>
            <a:ext cx="1274749" cy="357163"/>
          </a:xfrm>
          <a:prstGeom prst="roundRect">
            <a:avLst>
              <a:gd name="adj" fmla="val 50000"/>
            </a:avLst>
          </a:prstGeom>
          <a:solidFill>
            <a:srgbClr val="008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 smtClean="0">
                <a:latin typeface="フォントポにほんご"/>
                <a:ea typeface="フォントポにほんご"/>
                <a:cs typeface="フォントポにほんご"/>
              </a:rPr>
              <a:t>データ形式</a:t>
            </a:r>
            <a:endParaRPr kumimoji="1" lang="ja-JP" altLang="en-US" sz="1400" dirty="0">
              <a:latin typeface="フォントポにほんご"/>
              <a:ea typeface="フォントポにほんご"/>
              <a:cs typeface="フォントポにほんご"/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6095243" y="2485379"/>
            <a:ext cx="3049947" cy="351689"/>
          </a:xfrm>
          <a:prstGeom prst="rect">
            <a:avLst/>
          </a:prstGeom>
          <a:noFill/>
          <a:ln>
            <a:solidFill>
              <a:srgbClr val="008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smtClean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スマート</a:t>
            </a:r>
            <a:r>
              <a:rPr lang="ja-JP" altLang="en-US" sz="120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フォン</a:t>
            </a:r>
            <a:r>
              <a:rPr lang="ja-JP" altLang="en-US" sz="1200" smtClean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アプリ</a:t>
            </a:r>
            <a:endParaRPr kumimoji="1" lang="ja-JP" altLang="en-US" sz="1200" dirty="0">
              <a:solidFill>
                <a:schemeClr val="tx1"/>
              </a:solidFill>
              <a:latin typeface="小塚ゴシック Pr6N L"/>
              <a:ea typeface="小塚ゴシック Pr6N L"/>
              <a:cs typeface="小塚ゴシック Pr6N L"/>
            </a:endParaRPr>
          </a:p>
        </p:txBody>
      </p:sp>
      <p:sp>
        <p:nvSpPr>
          <p:cNvPr id="47" name="角丸四角形 46"/>
          <p:cNvSpPr/>
          <p:nvPr/>
        </p:nvSpPr>
        <p:spPr>
          <a:xfrm>
            <a:off x="5096142" y="2479905"/>
            <a:ext cx="1246823" cy="361791"/>
          </a:xfrm>
          <a:prstGeom prst="roundRect">
            <a:avLst>
              <a:gd name="adj" fmla="val 50000"/>
            </a:avLst>
          </a:prstGeom>
          <a:solidFill>
            <a:srgbClr val="008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 smtClean="0">
                <a:latin typeface="フォントポにほんご"/>
                <a:ea typeface="フォントポにほんご"/>
                <a:cs typeface="フォントポにほんご"/>
              </a:rPr>
              <a:t>提供形態</a:t>
            </a:r>
            <a:endParaRPr kumimoji="1" lang="ja-JP" altLang="en-US" sz="1400" dirty="0">
              <a:latin typeface="フォントポにほんご"/>
              <a:ea typeface="フォントポにほんご"/>
              <a:cs typeface="フォントポにほんご"/>
            </a:endParaRPr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6017649" y="4173757"/>
            <a:ext cx="3729430" cy="954107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kumimoji="1" lang="ja-JP" altLang="en-US" sz="2800" dirty="0" smtClean="0">
                <a:solidFill>
                  <a:srgbClr val="008000"/>
                </a:solidFill>
                <a:latin typeface="フォントポにほんご"/>
                <a:ea typeface="フォントポにほんご"/>
                <a:cs typeface="フォントポにほんご"/>
              </a:rPr>
              <a:t>市長が掲げる</a:t>
            </a:r>
            <a:endParaRPr kumimoji="1" lang="en-US" altLang="ja-JP" sz="2800" dirty="0" smtClean="0">
              <a:solidFill>
                <a:srgbClr val="008000"/>
              </a:solidFill>
              <a:latin typeface="フォントポにほんご"/>
              <a:ea typeface="フォントポにほんご"/>
              <a:cs typeface="フォントポにほんご"/>
            </a:endParaRPr>
          </a:p>
          <a:p>
            <a:r>
              <a:rPr lang="en-US" altLang="ja-JP" sz="2800" dirty="0" smtClean="0">
                <a:solidFill>
                  <a:srgbClr val="008000"/>
                </a:solidFill>
                <a:latin typeface="フォントポにほんご"/>
                <a:ea typeface="フォントポにほんご"/>
                <a:cs typeface="フォントポにほんご"/>
              </a:rPr>
              <a:t>   </a:t>
            </a:r>
            <a:r>
              <a:rPr lang="ja-JP" altLang="en-US" sz="2800" dirty="0" smtClean="0">
                <a:solidFill>
                  <a:srgbClr val="008000"/>
                </a:solidFill>
                <a:latin typeface="フォントポにほんご"/>
                <a:ea typeface="フォントポにほんご"/>
                <a:cs typeface="フォントポにほんご"/>
              </a:rPr>
              <a:t>“ガバメント</a:t>
            </a:r>
            <a:r>
              <a:rPr lang="en-US" altLang="ja-JP" sz="2800" dirty="0" smtClean="0">
                <a:solidFill>
                  <a:srgbClr val="008000"/>
                </a:solidFill>
                <a:latin typeface="フォントポにほんご"/>
                <a:ea typeface="フォントポにほんご"/>
                <a:cs typeface="フォントポにほんご"/>
              </a:rPr>
              <a:t>2.0</a:t>
            </a:r>
            <a:r>
              <a:rPr lang="ja-JP" altLang="en-US" sz="2800" dirty="0" smtClean="0">
                <a:solidFill>
                  <a:srgbClr val="008000"/>
                </a:solidFill>
                <a:latin typeface="フォントポにほんご"/>
                <a:ea typeface="フォントポにほんご"/>
                <a:cs typeface="フォントポにほんご"/>
              </a:rPr>
              <a:t>”</a:t>
            </a:r>
            <a:endParaRPr kumimoji="1" lang="ja-JP" altLang="en-US" sz="2800" dirty="0">
              <a:solidFill>
                <a:srgbClr val="008000"/>
              </a:solidFill>
              <a:latin typeface="フォントポにほんご"/>
              <a:ea typeface="フォントポにほんご"/>
              <a:cs typeface="フォントポにほんご"/>
            </a:endParaRPr>
          </a:p>
        </p:txBody>
      </p:sp>
      <p:sp>
        <p:nvSpPr>
          <p:cNvPr id="64" name="テキスト ボックス 63"/>
          <p:cNvSpPr txBox="1"/>
          <p:nvPr/>
        </p:nvSpPr>
        <p:spPr>
          <a:xfrm>
            <a:off x="5125332" y="5129964"/>
            <a:ext cx="478438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>
                <a:latin typeface="小塚ゴシック Pr6N L"/>
                <a:ea typeface="小塚ゴシック Pr6N L"/>
                <a:cs typeface="小塚ゴシック Pr6N L"/>
              </a:rPr>
              <a:t>　ちばレポを生み出した千葉市を束ねるのは、通信業界出身で</a:t>
            </a:r>
            <a:endParaRPr lang="en-US" altLang="ja-JP" sz="1200" dirty="0" smtClean="0">
              <a:latin typeface="小塚ゴシック Pr6N L"/>
              <a:ea typeface="小塚ゴシック Pr6N L"/>
              <a:cs typeface="小塚ゴシック Pr6N L"/>
            </a:endParaRPr>
          </a:p>
          <a:p>
            <a:r>
              <a:rPr lang="ja-JP" altLang="en-US" sz="1200" dirty="0" smtClean="0">
                <a:latin typeface="小塚ゴシック Pr6N L"/>
                <a:ea typeface="小塚ゴシック Pr6N L"/>
                <a:cs typeface="小塚ゴシック Pr6N L"/>
              </a:rPr>
              <a:t>政令指定都市の首長として最年少の熊谷市長である。</a:t>
            </a:r>
            <a:endParaRPr lang="en-US" altLang="ja-JP" sz="1200" dirty="0">
              <a:latin typeface="小塚ゴシック Pr6N L"/>
              <a:ea typeface="小塚ゴシック Pr6N L"/>
              <a:cs typeface="小塚ゴシック Pr6N L"/>
            </a:endParaRPr>
          </a:p>
          <a:p>
            <a:r>
              <a:rPr lang="ja-JP" altLang="ja-JP" sz="1200" dirty="0" smtClean="0">
                <a:latin typeface="小塚ゴシック Pr6N L"/>
                <a:ea typeface="小塚ゴシック Pr6N L"/>
                <a:cs typeface="小塚ゴシック Pr6N L"/>
              </a:rPr>
              <a:t>　</a:t>
            </a:r>
            <a:r>
              <a:rPr lang="ja-JP" altLang="en-US" sz="1200" dirty="0" smtClean="0">
                <a:latin typeface="小塚ゴシック Pr6N L"/>
                <a:ea typeface="小塚ゴシック Pr6N L"/>
                <a:cs typeface="小塚ゴシック Pr6N L"/>
              </a:rPr>
              <a:t>彼は政策のひとつに「ガバメント</a:t>
            </a:r>
            <a:r>
              <a:rPr lang="en-US" altLang="ja-JP" sz="1200" dirty="0" smtClean="0">
                <a:latin typeface="小塚ゴシック Pr6N L"/>
                <a:ea typeface="小塚ゴシック Pr6N L"/>
                <a:cs typeface="小塚ゴシック Pr6N L"/>
              </a:rPr>
              <a:t>2.0</a:t>
            </a:r>
            <a:r>
              <a:rPr lang="ja-JP" altLang="en-US" sz="1200" dirty="0" smtClean="0">
                <a:latin typeface="小塚ゴシック Pr6N L"/>
                <a:ea typeface="小塚ゴシック Pr6N L"/>
                <a:cs typeface="小塚ゴシック Pr6N L"/>
              </a:rPr>
              <a:t>」</a:t>
            </a:r>
            <a:r>
              <a:rPr lang="en-US" altLang="ja-JP" sz="1200" dirty="0" smtClean="0">
                <a:latin typeface="小塚ゴシック Pr6N L"/>
                <a:ea typeface="小塚ゴシック Pr6N L"/>
                <a:cs typeface="小塚ゴシック Pr6N L"/>
              </a:rPr>
              <a:t>(=</a:t>
            </a:r>
            <a:r>
              <a:rPr lang="ja-JP" altLang="en-US" sz="1200" dirty="0" smtClean="0">
                <a:latin typeface="小塚ゴシック Pr6N L"/>
                <a:ea typeface="小塚ゴシック Pr6N L"/>
                <a:cs typeface="小塚ゴシック Pr6N L"/>
              </a:rPr>
              <a:t>市民による公共事業</a:t>
            </a:r>
            <a:r>
              <a:rPr lang="en-US" altLang="ja-JP" sz="1200" dirty="0" smtClean="0">
                <a:latin typeface="小塚ゴシック Pr6N L"/>
                <a:ea typeface="小塚ゴシック Pr6N L"/>
                <a:cs typeface="小塚ゴシック Pr6N L"/>
              </a:rPr>
              <a:t>)</a:t>
            </a:r>
          </a:p>
          <a:p>
            <a:r>
              <a:rPr lang="ja-JP" altLang="en-US" sz="1200" dirty="0" smtClean="0">
                <a:latin typeface="小塚ゴシック Pr6N L"/>
                <a:ea typeface="小塚ゴシック Pr6N L"/>
                <a:cs typeface="小塚ゴシック Pr6N L"/>
              </a:rPr>
              <a:t>を掲げ、様々なオープンデータ施策に取り組んでいる。自由な行</a:t>
            </a:r>
            <a:endParaRPr lang="en-US" altLang="ja-JP" sz="1200" dirty="0" smtClean="0">
              <a:latin typeface="小塚ゴシック Pr6N L"/>
              <a:ea typeface="小塚ゴシック Pr6N L"/>
              <a:cs typeface="小塚ゴシック Pr6N L"/>
            </a:endParaRPr>
          </a:p>
          <a:p>
            <a:r>
              <a:rPr lang="ja-JP" altLang="en-US" sz="1200" dirty="0" smtClean="0">
                <a:latin typeface="小塚ゴシック Pr6N L"/>
                <a:ea typeface="小塚ゴシック Pr6N L"/>
                <a:cs typeface="小塚ゴシック Pr6N L"/>
              </a:rPr>
              <a:t>政データ活用を進める上で、ちばレポの「</a:t>
            </a:r>
            <a:r>
              <a:rPr lang="en-US" altLang="en-US" sz="1200" dirty="0" smtClean="0">
                <a:latin typeface="小塚ゴシック Pr6N L"/>
                <a:ea typeface="小塚ゴシック Pr6N L"/>
                <a:cs typeface="小塚ゴシック Pr6N L"/>
              </a:rPr>
              <a:t>協働</a:t>
            </a:r>
            <a:r>
              <a:rPr lang="ja-JP" altLang="en-US" sz="1200" dirty="0" smtClean="0">
                <a:latin typeface="小塚ゴシック Pr6N L"/>
                <a:ea typeface="小塚ゴシック Pr6N L"/>
                <a:cs typeface="小塚ゴシック Pr6N L"/>
              </a:rPr>
              <a:t>」というアクショ</a:t>
            </a:r>
            <a:endParaRPr lang="en-US" altLang="ja-JP" sz="1200" dirty="0" smtClean="0">
              <a:latin typeface="小塚ゴシック Pr6N L"/>
              <a:ea typeface="小塚ゴシック Pr6N L"/>
              <a:cs typeface="小塚ゴシック Pr6N L"/>
            </a:endParaRPr>
          </a:p>
          <a:p>
            <a:r>
              <a:rPr lang="ja-JP" altLang="en-US" sz="1200" dirty="0" smtClean="0">
                <a:latin typeface="小塚ゴシック Pr6N L"/>
                <a:ea typeface="小塚ゴシック Pr6N L"/>
                <a:cs typeface="小塚ゴシック Pr6N L"/>
              </a:rPr>
              <a:t>ンは更なるオープンデータ活用のきっかけとなりそうである。</a:t>
            </a:r>
            <a:endParaRPr lang="en-US" altLang="ja-JP" sz="1200" dirty="0" smtClean="0">
              <a:latin typeface="小塚ゴシック Pr6N L"/>
              <a:ea typeface="小塚ゴシック Pr6N L"/>
              <a:cs typeface="小塚ゴシック Pr6N L"/>
            </a:endParaRPr>
          </a:p>
        </p:txBody>
      </p:sp>
      <p:sp>
        <p:nvSpPr>
          <p:cNvPr id="77" name="テキスト ボックス 76"/>
          <p:cNvSpPr txBox="1"/>
          <p:nvPr/>
        </p:nvSpPr>
        <p:spPr>
          <a:xfrm>
            <a:off x="10124" y="1499638"/>
            <a:ext cx="47840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dirty="0" smtClean="0">
                <a:solidFill>
                  <a:srgbClr val="008000"/>
                </a:solidFill>
                <a:latin typeface="小塚ゴシック Pro M"/>
                <a:ea typeface="小塚ゴシック Pro M"/>
                <a:cs typeface="小塚ゴシック Pro M"/>
              </a:rPr>
              <a:t> ちばレポが生んだ“行政の効率化”</a:t>
            </a:r>
            <a:endParaRPr kumimoji="1" lang="ja-JP" altLang="en-US" sz="2400" dirty="0">
              <a:solidFill>
                <a:srgbClr val="008000"/>
              </a:solidFill>
              <a:latin typeface="小塚ゴシック Pro M"/>
              <a:ea typeface="小塚ゴシック Pro M"/>
              <a:cs typeface="小塚ゴシック Pro M"/>
            </a:endParaRPr>
          </a:p>
        </p:txBody>
      </p:sp>
      <p:sp>
        <p:nvSpPr>
          <p:cNvPr id="78" name="テキスト ボックス 77"/>
          <p:cNvSpPr txBox="1"/>
          <p:nvPr/>
        </p:nvSpPr>
        <p:spPr>
          <a:xfrm>
            <a:off x="30958" y="2086478"/>
            <a:ext cx="5068034" cy="4487381"/>
          </a:xfrm>
          <a:prstGeom prst="rect">
            <a:avLst/>
          </a:prstGeom>
          <a:noFill/>
        </p:spPr>
        <p:txBody>
          <a:bodyPr wrap="square" rtlCol="0">
            <a:normAutofit lnSpcReduction="10000"/>
          </a:bodyPr>
          <a:lstStyle/>
          <a:p>
            <a:pPr>
              <a:lnSpc>
                <a:spcPct val="120000"/>
              </a:lnSpc>
            </a:pPr>
            <a:r>
              <a:rPr lang="ja-JP" altLang="en-US" sz="1050" dirty="0" smtClean="0">
                <a:latin typeface="小塚ゴシック Pr6N L"/>
                <a:ea typeface="小塚ゴシック Pr6N L"/>
                <a:cs typeface="小塚ゴシック Pr6N L"/>
              </a:rPr>
              <a:t>　ちばレポは千葉市内で起きている公</a:t>
            </a:r>
            <a:endParaRPr lang="en-US" altLang="ja-JP" sz="1050" dirty="0" smtClean="0">
              <a:latin typeface="小塚ゴシック Pr6N L"/>
              <a:ea typeface="小塚ゴシック Pr6N L"/>
              <a:cs typeface="小塚ゴシック Pr6N L"/>
            </a:endParaRPr>
          </a:p>
          <a:p>
            <a:pPr>
              <a:lnSpc>
                <a:spcPct val="120000"/>
              </a:lnSpc>
            </a:pPr>
            <a:r>
              <a:rPr lang="ja-JP" altLang="en-US" sz="1050" dirty="0" smtClean="0">
                <a:latin typeface="小塚ゴシック Pr6N L"/>
                <a:ea typeface="小塚ゴシック Pr6N L"/>
                <a:cs typeface="小塚ゴシック Pr6N L"/>
              </a:rPr>
              <a:t>共インフラの課題（例えば道路が痛ん</a:t>
            </a:r>
            <a:endParaRPr lang="en-US" altLang="ja-JP" sz="1050" dirty="0" smtClean="0">
              <a:latin typeface="小塚ゴシック Pr6N L"/>
              <a:ea typeface="小塚ゴシック Pr6N L"/>
              <a:cs typeface="小塚ゴシック Pr6N L"/>
            </a:endParaRPr>
          </a:p>
          <a:p>
            <a:pPr>
              <a:lnSpc>
                <a:spcPct val="120000"/>
              </a:lnSpc>
            </a:pPr>
            <a:r>
              <a:rPr lang="ja-JP" altLang="en-US" sz="1050" dirty="0" smtClean="0">
                <a:latin typeface="小塚ゴシック Pr6N L"/>
                <a:ea typeface="小塚ゴシック Pr6N L"/>
                <a:cs typeface="小塚ゴシック Pr6N L"/>
              </a:rPr>
              <a:t>でいる、公園の遊具が壊れているなど）</a:t>
            </a:r>
            <a:endParaRPr lang="en-US" altLang="ja-JP" sz="1050" dirty="0" smtClean="0">
              <a:latin typeface="小塚ゴシック Pr6N L"/>
              <a:ea typeface="小塚ゴシック Pr6N L"/>
              <a:cs typeface="小塚ゴシック Pr6N L"/>
            </a:endParaRPr>
          </a:p>
          <a:p>
            <a:pPr>
              <a:lnSpc>
                <a:spcPct val="120000"/>
              </a:lnSpc>
            </a:pPr>
            <a:r>
              <a:rPr lang="ja-JP" altLang="en-US" sz="1050" dirty="0" smtClean="0">
                <a:latin typeface="小塚ゴシック Pr6N L"/>
                <a:ea typeface="小塚ゴシック Pr6N L"/>
                <a:cs typeface="小塚ゴシック Pr6N L"/>
              </a:rPr>
              <a:t>を、市民の投稿したレポートをオープ</a:t>
            </a:r>
            <a:r>
              <a:rPr lang="en-US" altLang="ja-JP" sz="1050" dirty="0" smtClean="0">
                <a:latin typeface="小塚ゴシック Pr6N L"/>
                <a:ea typeface="小塚ゴシック Pr6N L"/>
                <a:cs typeface="小塚ゴシック Pr6N L"/>
              </a:rPr>
              <a:t/>
            </a:r>
            <a:br>
              <a:rPr lang="en-US" altLang="ja-JP" sz="1050" dirty="0" smtClean="0">
                <a:latin typeface="小塚ゴシック Pr6N L"/>
                <a:ea typeface="小塚ゴシック Pr6N L"/>
                <a:cs typeface="小塚ゴシック Pr6N L"/>
              </a:rPr>
            </a:br>
            <a:r>
              <a:rPr lang="ja-JP" altLang="en-US" sz="1050" dirty="0" smtClean="0">
                <a:latin typeface="小塚ゴシック Pr6N L"/>
                <a:ea typeface="小塚ゴシック Pr6N L"/>
                <a:cs typeface="小塚ゴシック Pr6N L"/>
              </a:rPr>
              <a:t>ンデータとして活用することで効率的</a:t>
            </a:r>
            <a:r>
              <a:rPr lang="en-US" altLang="ja-JP" sz="1050" dirty="0" smtClean="0">
                <a:latin typeface="小塚ゴシック Pr6N L"/>
                <a:ea typeface="小塚ゴシック Pr6N L"/>
                <a:cs typeface="小塚ゴシック Pr6N L"/>
              </a:rPr>
              <a:t/>
            </a:r>
            <a:br>
              <a:rPr lang="en-US" altLang="ja-JP" sz="1050" dirty="0" smtClean="0">
                <a:latin typeface="小塚ゴシック Pr6N L"/>
                <a:ea typeface="小塚ゴシック Pr6N L"/>
                <a:cs typeface="小塚ゴシック Pr6N L"/>
              </a:rPr>
            </a:br>
            <a:r>
              <a:rPr lang="ja-JP" altLang="en-US" sz="1050" dirty="0" smtClean="0">
                <a:latin typeface="小塚ゴシック Pr6N L"/>
                <a:ea typeface="小塚ゴシック Pr6N L"/>
                <a:cs typeface="小塚ゴシック Pr6N L"/>
              </a:rPr>
              <a:t>に課題を解決している。</a:t>
            </a:r>
            <a:endParaRPr lang="en-US" altLang="ja-JP" sz="1050" dirty="0" smtClean="0">
              <a:latin typeface="小塚ゴシック Pr6N L"/>
              <a:ea typeface="小塚ゴシック Pr6N L"/>
              <a:cs typeface="小塚ゴシック Pr6N L"/>
            </a:endParaRPr>
          </a:p>
          <a:p>
            <a:pPr>
              <a:lnSpc>
                <a:spcPct val="120000"/>
              </a:lnSpc>
            </a:pPr>
            <a:endParaRPr lang="en-US" altLang="ja-JP" sz="1050" dirty="0">
              <a:latin typeface="小塚ゴシック Pr6N L"/>
              <a:ea typeface="小塚ゴシック Pr6N L"/>
              <a:cs typeface="小塚ゴシック Pr6N L"/>
            </a:endParaRPr>
          </a:p>
          <a:p>
            <a:pPr>
              <a:lnSpc>
                <a:spcPct val="120000"/>
              </a:lnSpc>
            </a:pPr>
            <a:r>
              <a:rPr lang="ja-JP" altLang="ja-JP" sz="1050" dirty="0" smtClean="0">
                <a:latin typeface="小塚ゴシック Pr6N L"/>
                <a:ea typeface="小塚ゴシック Pr6N L"/>
                <a:cs typeface="小塚ゴシック Pr6N L"/>
              </a:rPr>
              <a:t>　</a:t>
            </a:r>
            <a:r>
              <a:rPr lang="ja-JP" altLang="en-US" sz="1050" dirty="0" smtClean="0">
                <a:latin typeface="小塚ゴシック Pr6N L"/>
                <a:ea typeface="小塚ゴシック Pr6N L"/>
                <a:cs typeface="小塚ゴシック Pr6N L"/>
              </a:rPr>
              <a:t>市民からのレポートはクラウド型</a:t>
            </a:r>
            <a:r>
              <a:rPr lang="en-US" altLang="ja-JP" sz="1050" dirty="0" smtClean="0">
                <a:latin typeface="小塚ゴシック Pr6N L"/>
                <a:ea typeface="小塚ゴシック Pr6N L"/>
                <a:cs typeface="小塚ゴシック Pr6N L"/>
              </a:rPr>
              <a:t>C</a:t>
            </a:r>
          </a:p>
          <a:p>
            <a:pPr>
              <a:lnSpc>
                <a:spcPct val="120000"/>
              </a:lnSpc>
            </a:pPr>
            <a:r>
              <a:rPr lang="en-US" altLang="ja-JP" sz="1050" dirty="0" smtClean="0">
                <a:latin typeface="小塚ゴシック Pr6N L"/>
                <a:ea typeface="小塚ゴシック Pr6N L"/>
                <a:cs typeface="小塚ゴシック Pr6N L"/>
              </a:rPr>
              <a:t>RM</a:t>
            </a:r>
            <a:r>
              <a:rPr lang="ja-JP" altLang="en-US" sz="1050" dirty="0" smtClean="0">
                <a:latin typeface="小塚ゴシック Pr6N L"/>
                <a:ea typeface="小塚ゴシック Pr6N L"/>
                <a:cs typeface="小塚ゴシック Pr6N L"/>
              </a:rPr>
              <a:t>（顧客管理）システムによるデータ</a:t>
            </a:r>
            <a:endParaRPr lang="en-US" altLang="ja-JP" sz="1050" dirty="0" smtClean="0">
              <a:latin typeface="小塚ゴシック Pr6N L"/>
              <a:ea typeface="小塚ゴシック Pr6N L"/>
              <a:cs typeface="小塚ゴシック Pr6N L"/>
            </a:endParaRPr>
          </a:p>
          <a:p>
            <a:pPr>
              <a:lnSpc>
                <a:spcPct val="120000"/>
              </a:lnSpc>
            </a:pPr>
            <a:r>
              <a:rPr lang="ja-JP" altLang="en-US" sz="1050" dirty="0" smtClean="0">
                <a:latin typeface="小塚ゴシック Pr6N L"/>
                <a:ea typeface="小塚ゴシック Pr6N L"/>
                <a:cs typeface="小塚ゴシック Pr6N L"/>
              </a:rPr>
              <a:t>ベースで一元管理され、</a:t>
            </a:r>
            <a:r>
              <a:rPr lang="en-US" altLang="ja-JP" sz="1050" dirty="0" smtClean="0">
                <a:latin typeface="小塚ゴシック Pr6N L"/>
                <a:ea typeface="小塚ゴシック Pr6N L"/>
                <a:cs typeface="小塚ゴシック Pr6N L"/>
              </a:rPr>
              <a:t>Web</a:t>
            </a:r>
            <a:r>
              <a:rPr lang="ja-JP" altLang="en-US" sz="1050" dirty="0" smtClean="0">
                <a:latin typeface="小塚ゴシック Pr6N L"/>
                <a:ea typeface="小塚ゴシック Pr6N L"/>
                <a:cs typeface="小塚ゴシック Pr6N L"/>
              </a:rPr>
              <a:t>上のマッ</a:t>
            </a:r>
            <a:endParaRPr lang="en-US" altLang="ja-JP" sz="1050" dirty="0" smtClean="0">
              <a:latin typeface="小塚ゴシック Pr6N L"/>
              <a:ea typeface="小塚ゴシック Pr6N L"/>
              <a:cs typeface="小塚ゴシック Pr6N L"/>
            </a:endParaRPr>
          </a:p>
          <a:p>
            <a:pPr>
              <a:lnSpc>
                <a:spcPct val="120000"/>
              </a:lnSpc>
            </a:pPr>
            <a:r>
              <a:rPr lang="ja-JP" altLang="en-US" sz="1050" dirty="0" smtClean="0">
                <a:latin typeface="小塚ゴシック Pr6N L"/>
                <a:ea typeface="小塚ゴシック Pr6N L"/>
                <a:cs typeface="小塚ゴシック Pr6N L"/>
              </a:rPr>
              <a:t>プに表示されることで、不具合情報が</a:t>
            </a:r>
            <a:endParaRPr lang="en-US" altLang="ja-JP" sz="1050" dirty="0" smtClean="0">
              <a:latin typeface="小塚ゴシック Pr6N L"/>
              <a:ea typeface="小塚ゴシック Pr6N L"/>
              <a:cs typeface="小塚ゴシック Pr6N L"/>
            </a:endParaRPr>
          </a:p>
          <a:p>
            <a:pPr>
              <a:lnSpc>
                <a:spcPct val="120000"/>
              </a:lnSpc>
            </a:pPr>
            <a:r>
              <a:rPr lang="ja-JP" altLang="en-US" sz="1050" dirty="0" smtClean="0">
                <a:latin typeface="小塚ゴシック Pr6N L"/>
                <a:ea typeface="小塚ゴシック Pr6N L"/>
                <a:cs typeface="小塚ゴシック Pr6N L"/>
              </a:rPr>
              <a:t>可視化される。それらを見ながら担当</a:t>
            </a:r>
            <a:r>
              <a:rPr lang="en-US" altLang="ja-JP" sz="1050" dirty="0" smtClean="0">
                <a:latin typeface="小塚ゴシック Pr6N L"/>
                <a:ea typeface="小塚ゴシック Pr6N L"/>
                <a:cs typeface="小塚ゴシック Pr6N L"/>
              </a:rPr>
              <a:t/>
            </a:r>
            <a:br>
              <a:rPr lang="en-US" altLang="ja-JP" sz="1050" dirty="0" smtClean="0">
                <a:latin typeface="小塚ゴシック Pr6N L"/>
                <a:ea typeface="小塚ゴシック Pr6N L"/>
                <a:cs typeface="小塚ゴシック Pr6N L"/>
              </a:rPr>
            </a:br>
            <a:r>
              <a:rPr lang="ja-JP" altLang="en-US" sz="1050" dirty="0" smtClean="0">
                <a:latin typeface="小塚ゴシック Pr6N L"/>
                <a:ea typeface="小塚ゴシック Pr6N L"/>
                <a:cs typeface="小塚ゴシック Pr6N L"/>
              </a:rPr>
              <a:t>課に振り分けている。</a:t>
            </a:r>
            <a:endParaRPr lang="en-US" altLang="ja-JP" sz="1050" dirty="0" smtClean="0">
              <a:latin typeface="小塚ゴシック Pr6N L"/>
              <a:ea typeface="小塚ゴシック Pr6N L"/>
              <a:cs typeface="小塚ゴシック Pr6N L"/>
            </a:endParaRPr>
          </a:p>
          <a:p>
            <a:pPr>
              <a:lnSpc>
                <a:spcPct val="120000"/>
              </a:lnSpc>
            </a:pPr>
            <a:endParaRPr lang="en-US" altLang="ja-JP" sz="1050" dirty="0">
              <a:latin typeface="小塚ゴシック Pr6N L"/>
              <a:ea typeface="小塚ゴシック Pr6N L"/>
              <a:cs typeface="小塚ゴシック Pr6N L"/>
            </a:endParaRPr>
          </a:p>
          <a:p>
            <a:pPr>
              <a:lnSpc>
                <a:spcPct val="120000"/>
              </a:lnSpc>
            </a:pPr>
            <a:r>
              <a:rPr lang="ja-JP" altLang="en-US" sz="1050" dirty="0" smtClean="0">
                <a:latin typeface="小塚ゴシック Pr6N L"/>
                <a:ea typeface="小塚ゴシック Pr6N L"/>
                <a:cs typeface="小塚ゴシック Pr6N L"/>
              </a:rPr>
              <a:t>　ちばレポが持つ既存の市民情報投稿サイトと異なるユニークな点は、このデータベースを行政内の業務フロー改善・効率化に活かしていることである。担当課がこ</a:t>
            </a:r>
            <a:r>
              <a:rPr lang="en-US" altLang="ja-JP" sz="1050" dirty="0" smtClean="0">
                <a:latin typeface="小塚ゴシック Pr6N L"/>
                <a:ea typeface="小塚ゴシック Pr6N L"/>
                <a:cs typeface="小塚ゴシック Pr6N L"/>
              </a:rPr>
              <a:t/>
            </a:r>
            <a:br>
              <a:rPr lang="en-US" altLang="ja-JP" sz="1050" dirty="0" smtClean="0">
                <a:latin typeface="小塚ゴシック Pr6N L"/>
                <a:ea typeface="小塚ゴシック Pr6N L"/>
                <a:cs typeface="小塚ゴシック Pr6N L"/>
              </a:rPr>
            </a:br>
            <a:r>
              <a:rPr lang="ja-JP" altLang="en-US" sz="1050" dirty="0" smtClean="0">
                <a:latin typeface="小塚ゴシック Pr6N L"/>
                <a:ea typeface="小塚ゴシック Pr6N L"/>
                <a:cs typeface="小塚ゴシック Pr6N L"/>
              </a:rPr>
              <a:t>れまで</a:t>
            </a:r>
            <a:r>
              <a:rPr lang="en-US" altLang="ja-JP" sz="1050" dirty="0" smtClean="0">
                <a:latin typeface="小塚ゴシック Pr6N L"/>
                <a:ea typeface="小塚ゴシック Pr6N L"/>
                <a:cs typeface="小塚ゴシック Pr6N L"/>
              </a:rPr>
              <a:t>FAX</a:t>
            </a:r>
            <a:r>
              <a:rPr lang="ja-JP" altLang="en-US" sz="1050" dirty="0" smtClean="0">
                <a:latin typeface="小塚ゴシック Pr6N L"/>
                <a:ea typeface="小塚ゴシック Pr6N L"/>
                <a:cs typeface="小塚ゴシック Pr6N L"/>
              </a:rPr>
              <a:t>や電話で応対し、</a:t>
            </a:r>
            <a:r>
              <a:rPr lang="en-US" altLang="ja-JP" sz="1050" dirty="0" smtClean="0">
                <a:latin typeface="小塚ゴシック Pr6N L"/>
                <a:ea typeface="小塚ゴシック Pr6N L"/>
                <a:cs typeface="小塚ゴシック Pr6N L"/>
              </a:rPr>
              <a:t>Excel</a:t>
            </a:r>
            <a:r>
              <a:rPr lang="ja-JP" altLang="en-US" sz="1050" dirty="0" smtClean="0">
                <a:latin typeface="小塚ゴシック Pr6N L"/>
                <a:ea typeface="小塚ゴシック Pr6N L"/>
                <a:cs typeface="小塚ゴシック Pr6N L"/>
              </a:rPr>
              <a:t>や紙で管理していた年間約</a:t>
            </a:r>
            <a:r>
              <a:rPr lang="en-US" altLang="ja-JP" sz="1050" dirty="0" smtClean="0">
                <a:latin typeface="小塚ゴシック Pr6N L"/>
                <a:ea typeface="小塚ゴシック Pr6N L"/>
                <a:cs typeface="小塚ゴシック Pr6N L"/>
              </a:rPr>
              <a:t>13,000</a:t>
            </a:r>
            <a:r>
              <a:rPr lang="ja-JP" altLang="en-US" sz="1050" dirty="0" smtClean="0">
                <a:latin typeface="小塚ゴシック Pr6N L"/>
                <a:ea typeface="小塚ゴシック Pr6N L"/>
                <a:cs typeface="小塚ゴシック Pr6N L"/>
              </a:rPr>
              <a:t>件にのぼる情報</a:t>
            </a:r>
            <a:r>
              <a:rPr lang="en-US" altLang="ja-JP" sz="1050" dirty="0" smtClean="0">
                <a:latin typeface="小塚ゴシック Pr6N L"/>
                <a:ea typeface="小塚ゴシック Pr6N L"/>
                <a:cs typeface="小塚ゴシック Pr6N L"/>
              </a:rPr>
              <a:t/>
            </a:r>
            <a:br>
              <a:rPr lang="en-US" altLang="ja-JP" sz="1050" dirty="0" smtClean="0">
                <a:latin typeface="小塚ゴシック Pr6N L"/>
                <a:ea typeface="小塚ゴシック Pr6N L"/>
                <a:cs typeface="小塚ゴシック Pr6N L"/>
              </a:rPr>
            </a:br>
            <a:r>
              <a:rPr lang="ja-JP" altLang="en-US" sz="1050" dirty="0" smtClean="0">
                <a:latin typeface="小塚ゴシック Pr6N L"/>
                <a:ea typeface="小塚ゴシック Pr6N L"/>
                <a:cs typeface="小塚ゴシック Pr6N L"/>
              </a:rPr>
              <a:t>は、ちばレポではデータベースで一元管理される。実際に現場に向かう作業員にとってデータが写真・位置情報と紐づいていることは、作業効率の向上に繋がる。</a:t>
            </a:r>
            <a:endParaRPr lang="en-US" altLang="ja-JP" sz="1050" dirty="0" smtClean="0">
              <a:latin typeface="小塚ゴシック Pr6N L"/>
              <a:ea typeface="小塚ゴシック Pr6N L"/>
              <a:cs typeface="小塚ゴシック Pr6N L"/>
            </a:endParaRPr>
          </a:p>
          <a:p>
            <a:pPr>
              <a:lnSpc>
                <a:spcPct val="120000"/>
              </a:lnSpc>
            </a:pPr>
            <a:endParaRPr lang="en-US" altLang="ja-JP" sz="1050" dirty="0" smtClean="0">
              <a:latin typeface="小塚ゴシック Pr6N L"/>
              <a:ea typeface="小塚ゴシック Pr6N L"/>
              <a:cs typeface="小塚ゴシック Pr6N L"/>
            </a:endParaRPr>
          </a:p>
          <a:p>
            <a:pPr>
              <a:lnSpc>
                <a:spcPct val="120000"/>
              </a:lnSpc>
            </a:pPr>
            <a:r>
              <a:rPr lang="ja-JP" altLang="en-US" sz="1050" dirty="0" smtClean="0">
                <a:latin typeface="小塚ゴシック Pr6N L"/>
                <a:ea typeface="小塚ゴシック Pr6N L"/>
                <a:cs typeface="小塚ゴシック Pr6N L"/>
              </a:rPr>
              <a:t>　ちばレポはサービス開始から</a:t>
            </a:r>
            <a:r>
              <a:rPr lang="en-US" altLang="ja-JP" sz="1050" dirty="0" smtClean="0">
                <a:latin typeface="小塚ゴシック Pr6N L"/>
                <a:ea typeface="小塚ゴシック Pr6N L"/>
                <a:cs typeface="小塚ゴシック Pr6N L"/>
              </a:rPr>
              <a:t>1</a:t>
            </a:r>
            <a:r>
              <a:rPr lang="ja-JP" altLang="en-US" sz="1050" dirty="0" smtClean="0">
                <a:latin typeface="小塚ゴシック Pr6N L"/>
                <a:ea typeface="小塚ゴシック Pr6N L"/>
                <a:cs typeface="小塚ゴシック Pr6N L"/>
              </a:rPr>
              <a:t>年半でレポーター数が約</a:t>
            </a:r>
            <a:r>
              <a:rPr lang="en-US" altLang="ja-JP" sz="1050" dirty="0" smtClean="0">
                <a:latin typeface="小塚ゴシック Pr6N L"/>
                <a:ea typeface="小塚ゴシック Pr6N L"/>
                <a:cs typeface="小塚ゴシック Pr6N L"/>
              </a:rPr>
              <a:t>2800</a:t>
            </a:r>
            <a:r>
              <a:rPr lang="ja-JP" altLang="en-US" sz="1050" dirty="0" smtClean="0">
                <a:latin typeface="小塚ゴシック Pr6N L"/>
                <a:ea typeface="小塚ゴシック Pr6N L"/>
                <a:cs typeface="小塚ゴシック Pr6N L"/>
              </a:rPr>
              <a:t>人、</a:t>
            </a:r>
            <a:r>
              <a:rPr lang="en-US" altLang="ja-JP" sz="1050" dirty="0" smtClean="0">
                <a:latin typeface="小塚ゴシック Pr6N L"/>
                <a:ea typeface="小塚ゴシック Pr6N L"/>
                <a:cs typeface="小塚ゴシック Pr6N L"/>
              </a:rPr>
              <a:t>2,000</a:t>
            </a:r>
            <a:r>
              <a:rPr lang="ja-JP" altLang="en-US" sz="1050" dirty="0" smtClean="0">
                <a:latin typeface="小塚ゴシック Pr6N L"/>
                <a:ea typeface="小塚ゴシック Pr6N L"/>
                <a:cs typeface="小塚ゴシック Pr6N L"/>
              </a:rPr>
              <a:t>件にものぼるレポートが寄せられ、既に</a:t>
            </a:r>
            <a:r>
              <a:rPr lang="en-US" altLang="ja-JP" sz="1050" dirty="0" smtClean="0">
                <a:latin typeface="小塚ゴシック Pr6N L"/>
                <a:ea typeface="小塚ゴシック Pr6N L"/>
                <a:cs typeface="小塚ゴシック Pr6N L"/>
              </a:rPr>
              <a:t>1,600</a:t>
            </a:r>
            <a:r>
              <a:rPr lang="ja-JP" altLang="en-US" sz="1050" dirty="0" smtClean="0">
                <a:latin typeface="小塚ゴシック Pr6N L"/>
                <a:ea typeface="小塚ゴシック Pr6N L"/>
                <a:cs typeface="小塚ゴシック Pr6N L"/>
              </a:rPr>
              <a:t>件以上が対応されている。データを集める基盤を用意することで、市民が中心となった課題解決ができるだけでなく、市政自体も効率化を実現した。</a:t>
            </a:r>
            <a:r>
              <a:rPr lang="ja-JP" altLang="ja-JP" sz="1050" dirty="0" smtClean="0">
                <a:latin typeface="小塚ゴシック Pr6N L"/>
                <a:ea typeface="小塚ゴシック Pr6N L"/>
                <a:cs typeface="小塚ゴシック Pr6N L"/>
              </a:rPr>
              <a:t>　</a:t>
            </a:r>
            <a:endParaRPr lang="en-US" altLang="ja-JP" sz="1050" dirty="0" smtClean="0">
              <a:latin typeface="小塚ゴシック Pr6N L"/>
              <a:ea typeface="小塚ゴシック Pr6N L"/>
              <a:cs typeface="小塚ゴシック Pr6N L"/>
            </a:endParaRPr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2388559" y="4130163"/>
            <a:ext cx="2480666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700" dirty="0" smtClean="0">
                <a:latin typeface="小塚ゴシック Pr6N L"/>
                <a:ea typeface="小塚ゴシック Pr6N L"/>
                <a:cs typeface="小塚ゴシック Pr6N L"/>
              </a:rPr>
              <a:t>　（公式</a:t>
            </a:r>
            <a:r>
              <a:rPr lang="en-US" altLang="ja-JP" sz="700" dirty="0" smtClean="0">
                <a:latin typeface="小塚ゴシック Pr6N L"/>
                <a:ea typeface="小塚ゴシック Pr6N L"/>
                <a:cs typeface="小塚ゴシック Pr6N L"/>
              </a:rPr>
              <a:t>HP</a:t>
            </a:r>
            <a:r>
              <a:rPr lang="ja-JP" altLang="en-US" sz="700" dirty="0" smtClean="0">
                <a:latin typeface="小塚ゴシック Pr6N L"/>
                <a:ea typeface="小塚ゴシック Pr6N L"/>
                <a:cs typeface="小塚ゴシック Pr6N L"/>
              </a:rPr>
              <a:t>より　レポートの対応状況を表示している</a:t>
            </a:r>
            <a:r>
              <a:rPr lang="en-US" altLang="ja-JP" sz="700" dirty="0" smtClean="0">
                <a:latin typeface="小塚ゴシック Pr6N L"/>
                <a:ea typeface="小塚ゴシック Pr6N L"/>
                <a:cs typeface="小塚ゴシック Pr6N L"/>
              </a:rPr>
              <a:t> </a:t>
            </a:r>
            <a:r>
              <a:rPr lang="ja-JP" altLang="en-US" sz="700" dirty="0" smtClean="0">
                <a:latin typeface="小塚ゴシック Pr6N L"/>
                <a:ea typeface="小塚ゴシック Pr6N L"/>
                <a:cs typeface="小塚ゴシック Pr6N L"/>
              </a:rPr>
              <a:t>）</a:t>
            </a:r>
            <a:endParaRPr lang="en-US" altLang="ja-JP" sz="700" dirty="0" smtClean="0">
              <a:latin typeface="小塚ゴシック Pr6N L"/>
              <a:ea typeface="小塚ゴシック Pr6N L"/>
              <a:cs typeface="小塚ゴシック Pr6N L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5292" y="0"/>
            <a:ext cx="9906000" cy="1252759"/>
          </a:xfrm>
          <a:prstGeom prst="rect">
            <a:avLst/>
          </a:prstGeom>
          <a:solidFill>
            <a:srgbClr val="00D861"/>
          </a:solidFill>
          <a:ln w="9525" cap="flat" cmpd="sng" algn="ctr">
            <a:solidFill>
              <a:srgbClr val="00FF66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orbel"/>
              <a:ea typeface="ヒラギノ角ゴ Pro W3"/>
              <a:cs typeface="+mn-cs"/>
            </a:endParaRPr>
          </a:p>
        </p:txBody>
      </p:sp>
      <p:grpSp>
        <p:nvGrpSpPr>
          <p:cNvPr id="49" name="図形グループ 48"/>
          <p:cNvGrpSpPr/>
          <p:nvPr/>
        </p:nvGrpSpPr>
        <p:grpSpPr>
          <a:xfrm>
            <a:off x="6255233" y="250008"/>
            <a:ext cx="752743" cy="752743"/>
            <a:chOff x="6255233" y="281179"/>
            <a:chExt cx="752743" cy="752743"/>
          </a:xfrm>
        </p:grpSpPr>
        <p:sp>
          <p:nvSpPr>
            <p:cNvPr id="65" name="角丸四角形 64"/>
            <p:cNvSpPr/>
            <p:nvPr/>
          </p:nvSpPr>
          <p:spPr>
            <a:xfrm>
              <a:off x="6255233" y="281179"/>
              <a:ext cx="752743" cy="752743"/>
            </a:xfrm>
            <a:prstGeom prst="roundRect">
              <a:avLst/>
            </a:prstGeom>
            <a:noFill/>
            <a:ln w="38100">
              <a:solidFill>
                <a:srgbClr val="CCFFCC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6" name="テキスト ボックス 65"/>
            <p:cNvSpPr txBox="1"/>
            <p:nvPr/>
          </p:nvSpPr>
          <p:spPr>
            <a:xfrm>
              <a:off x="6308439" y="334385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dirty="0" smtClean="0">
                  <a:solidFill>
                    <a:srgbClr val="CCFFCC"/>
                  </a:solidFill>
                  <a:latin typeface="小塚ゴシック Pr6N M"/>
                  <a:ea typeface="小塚ゴシック Pr6N M"/>
                  <a:cs typeface="小塚ゴシック Pr6N M"/>
                </a:rPr>
                <a:t>防災</a:t>
              </a:r>
              <a:endParaRPr kumimoji="1" lang="en-US" altLang="ja-JP" dirty="0" smtClean="0">
                <a:solidFill>
                  <a:srgbClr val="CCFFCC"/>
                </a:solidFill>
                <a:latin typeface="小塚ゴシック Pr6N M"/>
                <a:ea typeface="小塚ゴシック Pr6N M"/>
                <a:cs typeface="小塚ゴシック Pr6N M"/>
              </a:endParaRPr>
            </a:p>
            <a:p>
              <a:r>
                <a:rPr lang="ja-JP" altLang="en-US" dirty="0" smtClean="0">
                  <a:solidFill>
                    <a:srgbClr val="CCFFCC"/>
                  </a:solidFill>
                  <a:latin typeface="小塚ゴシック Pr6N M"/>
                  <a:ea typeface="小塚ゴシック Pr6N M"/>
                  <a:cs typeface="小塚ゴシック Pr6N M"/>
                </a:rPr>
                <a:t>減災</a:t>
              </a:r>
              <a:endParaRPr kumimoji="1" lang="ja-JP" altLang="en-US" dirty="0">
                <a:solidFill>
                  <a:srgbClr val="CCFFCC"/>
                </a:solidFill>
                <a:latin typeface="小塚ゴシック Pr6N M"/>
                <a:ea typeface="小塚ゴシック Pr6N M"/>
                <a:cs typeface="小塚ゴシック Pr6N M"/>
              </a:endParaRPr>
            </a:p>
          </p:txBody>
        </p:sp>
      </p:grpSp>
      <p:grpSp>
        <p:nvGrpSpPr>
          <p:cNvPr id="80" name="図形グループ 79"/>
          <p:cNvGrpSpPr/>
          <p:nvPr/>
        </p:nvGrpSpPr>
        <p:grpSpPr>
          <a:xfrm>
            <a:off x="8089329" y="250008"/>
            <a:ext cx="752743" cy="752743"/>
            <a:chOff x="8060984" y="281179"/>
            <a:chExt cx="752743" cy="752743"/>
          </a:xfrm>
        </p:grpSpPr>
        <p:sp>
          <p:nvSpPr>
            <p:cNvPr id="81" name="角丸四角形 80"/>
            <p:cNvSpPr/>
            <p:nvPr/>
          </p:nvSpPr>
          <p:spPr>
            <a:xfrm>
              <a:off x="8060984" y="281179"/>
              <a:ext cx="752743" cy="752743"/>
            </a:xfrm>
            <a:prstGeom prst="roundRect">
              <a:avLst/>
            </a:prstGeom>
            <a:noFill/>
            <a:ln w="38100">
              <a:solidFill>
                <a:srgbClr val="CCFFCC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2" name="テキスト ボックス 81"/>
            <p:cNvSpPr txBox="1"/>
            <p:nvPr/>
          </p:nvSpPr>
          <p:spPr>
            <a:xfrm>
              <a:off x="8114190" y="334385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dirty="0" smtClean="0">
                  <a:solidFill>
                    <a:srgbClr val="CCFFCC"/>
                  </a:solidFill>
                  <a:latin typeface="小塚ゴシック Pr6N M"/>
                  <a:ea typeface="小塚ゴシック Pr6N M"/>
                  <a:cs typeface="小塚ゴシック Pr6N M"/>
                </a:rPr>
                <a:t>産業</a:t>
              </a:r>
              <a:endParaRPr lang="en-US" altLang="ja-JP" dirty="0" smtClean="0">
                <a:solidFill>
                  <a:srgbClr val="CCFFCC"/>
                </a:solidFill>
                <a:latin typeface="小塚ゴシック Pr6N M"/>
                <a:ea typeface="小塚ゴシック Pr6N M"/>
                <a:cs typeface="小塚ゴシック Pr6N M"/>
              </a:endParaRPr>
            </a:p>
            <a:p>
              <a:r>
                <a:rPr lang="ja-JP" altLang="en-US" dirty="0" smtClean="0">
                  <a:solidFill>
                    <a:srgbClr val="CCFFCC"/>
                  </a:solidFill>
                  <a:latin typeface="小塚ゴシック Pr6N M"/>
                  <a:ea typeface="小塚ゴシック Pr6N M"/>
                  <a:cs typeface="小塚ゴシック Pr6N M"/>
                </a:rPr>
                <a:t>創出</a:t>
              </a:r>
              <a:endParaRPr kumimoji="1" lang="en-US" altLang="ja-JP" dirty="0" smtClean="0">
                <a:solidFill>
                  <a:srgbClr val="CCFFCC"/>
                </a:solidFill>
                <a:latin typeface="小塚ゴシック Pr6N M"/>
                <a:ea typeface="小塚ゴシック Pr6N M"/>
                <a:cs typeface="小塚ゴシック Pr6N M"/>
              </a:endParaRPr>
            </a:p>
          </p:txBody>
        </p:sp>
      </p:grpSp>
      <p:grpSp>
        <p:nvGrpSpPr>
          <p:cNvPr id="83" name="図形グループ 82"/>
          <p:cNvGrpSpPr/>
          <p:nvPr/>
        </p:nvGrpSpPr>
        <p:grpSpPr>
          <a:xfrm>
            <a:off x="7172281" y="250008"/>
            <a:ext cx="752743" cy="752743"/>
            <a:chOff x="7154801" y="281179"/>
            <a:chExt cx="752743" cy="752743"/>
          </a:xfrm>
        </p:grpSpPr>
        <p:sp>
          <p:nvSpPr>
            <p:cNvPr id="84" name="角丸四角形 83"/>
            <p:cNvSpPr/>
            <p:nvPr/>
          </p:nvSpPr>
          <p:spPr>
            <a:xfrm>
              <a:off x="7154801" y="281179"/>
              <a:ext cx="752743" cy="752743"/>
            </a:xfrm>
            <a:prstGeom prst="roundRect">
              <a:avLst/>
            </a:prstGeom>
            <a:noFill/>
            <a:ln w="38100">
              <a:solidFill>
                <a:srgbClr val="CCFFCC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5" name="テキスト ボックス 84"/>
            <p:cNvSpPr txBox="1"/>
            <p:nvPr/>
          </p:nvSpPr>
          <p:spPr>
            <a:xfrm>
              <a:off x="7208007" y="334385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dirty="0" smtClean="0">
                  <a:solidFill>
                    <a:srgbClr val="CCFFCC"/>
                  </a:solidFill>
                  <a:latin typeface="小塚ゴシック Pr6N M"/>
                  <a:ea typeface="小塚ゴシック Pr6N M"/>
                  <a:cs typeface="小塚ゴシック Pr6N M"/>
                </a:rPr>
                <a:t>少子</a:t>
              </a:r>
              <a:endParaRPr lang="en-US" altLang="ja-JP" dirty="0" smtClean="0">
                <a:solidFill>
                  <a:srgbClr val="CCFFCC"/>
                </a:solidFill>
                <a:latin typeface="小塚ゴシック Pr6N M"/>
                <a:ea typeface="小塚ゴシック Pr6N M"/>
                <a:cs typeface="小塚ゴシック Pr6N M"/>
              </a:endParaRPr>
            </a:p>
            <a:p>
              <a:r>
                <a:rPr lang="ja-JP" altLang="en-US" dirty="0" smtClean="0">
                  <a:solidFill>
                    <a:srgbClr val="CCFFCC"/>
                  </a:solidFill>
                  <a:latin typeface="小塚ゴシック Pr6N M"/>
                  <a:ea typeface="小塚ゴシック Pr6N M"/>
                  <a:cs typeface="小塚ゴシック Pr6N M"/>
                </a:rPr>
                <a:t>高齢</a:t>
              </a:r>
              <a:endParaRPr lang="en-US" altLang="ja-JP" dirty="0" smtClean="0">
                <a:solidFill>
                  <a:srgbClr val="CCFFCC"/>
                </a:solidFill>
                <a:latin typeface="小塚ゴシック Pr6N M"/>
                <a:ea typeface="小塚ゴシック Pr6N M"/>
                <a:cs typeface="小塚ゴシック Pr6N M"/>
              </a:endParaRPr>
            </a:p>
          </p:txBody>
        </p:sp>
      </p:grpSp>
      <p:sp>
        <p:nvSpPr>
          <p:cNvPr id="86" name="角丸四角形 85"/>
          <p:cNvSpPr/>
          <p:nvPr/>
        </p:nvSpPr>
        <p:spPr>
          <a:xfrm>
            <a:off x="9006672" y="250008"/>
            <a:ext cx="752743" cy="752743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7" name="テキスト ボックス 86"/>
          <p:cNvSpPr txBox="1"/>
          <p:nvPr/>
        </p:nvSpPr>
        <p:spPr>
          <a:xfrm>
            <a:off x="9059584" y="259585"/>
            <a:ext cx="684803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 smtClean="0">
                <a:solidFill>
                  <a:srgbClr val="49C85B"/>
                </a:solidFill>
                <a:latin typeface="小塚ゴシック Pr6N M"/>
                <a:ea typeface="小塚ゴシック Pr6N M"/>
                <a:cs typeface="小塚ゴシック Pr6N M"/>
              </a:rPr>
              <a:t>防犯</a:t>
            </a:r>
            <a:endParaRPr lang="en-US" altLang="ja-JP" sz="1400" dirty="0" smtClean="0">
              <a:solidFill>
                <a:srgbClr val="49C85B"/>
              </a:solidFill>
              <a:latin typeface="小塚ゴシック Pr6N M"/>
              <a:ea typeface="小塚ゴシック Pr6N M"/>
              <a:cs typeface="小塚ゴシック Pr6N M"/>
            </a:endParaRPr>
          </a:p>
          <a:p>
            <a:r>
              <a:rPr lang="ja-JP" altLang="en-US" sz="1400" dirty="0" smtClean="0">
                <a:solidFill>
                  <a:srgbClr val="49C85B"/>
                </a:solidFill>
                <a:latin typeface="小塚ゴシック Pr6N M"/>
                <a:ea typeface="小塚ゴシック Pr6N M"/>
                <a:cs typeface="小塚ゴシック Pr6N M"/>
              </a:rPr>
              <a:t>医療</a:t>
            </a:r>
            <a:endParaRPr lang="en-US" altLang="ja-JP" sz="1400" dirty="0" smtClean="0">
              <a:solidFill>
                <a:srgbClr val="49C85B"/>
              </a:solidFill>
              <a:latin typeface="小塚ゴシック Pr6N M"/>
              <a:ea typeface="小塚ゴシック Pr6N M"/>
              <a:cs typeface="小塚ゴシック Pr6N M"/>
            </a:endParaRPr>
          </a:p>
          <a:p>
            <a:r>
              <a:rPr lang="ja-JP" altLang="en-US" sz="1400" dirty="0" smtClean="0">
                <a:solidFill>
                  <a:srgbClr val="49C85B"/>
                </a:solidFill>
                <a:latin typeface="小塚ゴシック Pr6N M"/>
                <a:ea typeface="小塚ゴシック Pr6N M"/>
                <a:cs typeface="小塚ゴシック Pr6N M"/>
              </a:rPr>
              <a:t>教育</a:t>
            </a:r>
            <a:r>
              <a:rPr lang="ja-JP" altLang="en-US" sz="1000" dirty="0" smtClean="0">
                <a:solidFill>
                  <a:srgbClr val="49C85B"/>
                </a:solidFill>
                <a:latin typeface="小塚ゴシック Pr6N M"/>
                <a:ea typeface="小塚ゴシック Pr6N M"/>
                <a:cs typeface="小塚ゴシック Pr6N M"/>
              </a:rPr>
              <a:t>等</a:t>
            </a:r>
            <a:endParaRPr lang="en-US" altLang="ja-JP" dirty="0" smtClean="0">
              <a:solidFill>
                <a:srgbClr val="49C85B"/>
              </a:solidFill>
              <a:latin typeface="小塚ゴシック Pr6N M"/>
              <a:ea typeface="小塚ゴシック Pr6N M"/>
              <a:cs typeface="小塚ゴシック Pr6N M"/>
            </a:endParaRPr>
          </a:p>
        </p:txBody>
      </p:sp>
      <p:sp>
        <p:nvSpPr>
          <p:cNvPr id="88" name="タイトル 1"/>
          <p:cNvSpPr txBox="1">
            <a:spLocks/>
          </p:cNvSpPr>
          <p:nvPr/>
        </p:nvSpPr>
        <p:spPr>
          <a:xfrm>
            <a:off x="57563" y="-26855"/>
            <a:ext cx="4749931" cy="4250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400" dirty="0" smtClean="0">
                <a:solidFill>
                  <a:srgbClr val="FFFFFF"/>
                </a:solidFill>
                <a:latin typeface="小塚ゴシック Pr6N R"/>
                <a:ea typeface="小塚ゴシック Pr6N R"/>
                <a:cs typeface="小塚ゴシック Pr6N R"/>
              </a:rPr>
              <a:t>あなたの見つけた「困った」が地域の課題を解決する！</a:t>
            </a:r>
          </a:p>
        </p:txBody>
      </p:sp>
      <p:sp>
        <p:nvSpPr>
          <p:cNvPr id="89" name="タイトル 1"/>
          <p:cNvSpPr txBox="1">
            <a:spLocks/>
          </p:cNvSpPr>
          <p:nvPr/>
        </p:nvSpPr>
        <p:spPr>
          <a:xfrm>
            <a:off x="57563" y="827741"/>
            <a:ext cx="4749931" cy="4250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1400" dirty="0" smtClean="0">
                <a:solidFill>
                  <a:srgbClr val="FFFFFF"/>
                </a:solidFill>
                <a:latin typeface="小塚ゴシック Pr6N R"/>
                <a:ea typeface="小塚ゴシック Pr6N R"/>
                <a:cs typeface="小塚ゴシック Pr6N R"/>
              </a:rPr>
              <a:t>By</a:t>
            </a:r>
            <a:r>
              <a:rPr lang="ja-JP" altLang="en-US" sz="1400" dirty="0" smtClean="0">
                <a:solidFill>
                  <a:srgbClr val="FFFFFF"/>
                </a:solidFill>
                <a:latin typeface="小塚ゴシック Pr6N R"/>
                <a:ea typeface="小塚ゴシック Pr6N R"/>
                <a:cs typeface="小塚ゴシック Pr6N R"/>
              </a:rPr>
              <a:t> 千葉市</a:t>
            </a:r>
            <a:endParaRPr kumimoji="1" lang="ja-JP" altLang="en-US" sz="1400" dirty="0">
              <a:solidFill>
                <a:srgbClr val="FFFFFF"/>
              </a:solidFill>
              <a:latin typeface="小塚ゴシック Pr6N R"/>
              <a:ea typeface="小塚ゴシック Pr6N R"/>
              <a:cs typeface="小塚ゴシック Pr6N R"/>
            </a:endParaRPr>
          </a:p>
        </p:txBody>
      </p:sp>
      <p:sp>
        <p:nvSpPr>
          <p:cNvPr id="90" name="タイトル 1"/>
          <p:cNvSpPr txBox="1">
            <a:spLocks/>
          </p:cNvSpPr>
          <p:nvPr/>
        </p:nvSpPr>
        <p:spPr>
          <a:xfrm>
            <a:off x="45112" y="254123"/>
            <a:ext cx="6535945" cy="7445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3200" dirty="0" smtClean="0">
                <a:solidFill>
                  <a:schemeClr val="bg1"/>
                </a:solidFill>
                <a:latin typeface="小塚ゴシック Pro M"/>
                <a:ea typeface="小塚ゴシック Pro M"/>
                <a:cs typeface="小塚ゴシック Pro M"/>
              </a:rPr>
              <a:t>千葉市民協働レポート</a:t>
            </a:r>
            <a:r>
              <a:rPr lang="en-US" altLang="ja-JP" sz="3200" dirty="0" smtClean="0">
                <a:solidFill>
                  <a:schemeClr val="bg1"/>
                </a:solidFill>
                <a:latin typeface="小塚ゴシック Pro M"/>
                <a:ea typeface="小塚ゴシック Pro M"/>
                <a:cs typeface="小塚ゴシック Pro M"/>
              </a:rPr>
              <a:t>(</a:t>
            </a:r>
            <a:r>
              <a:rPr lang="ja-JP" altLang="en-US" sz="3200" dirty="0" smtClean="0">
                <a:solidFill>
                  <a:schemeClr val="bg1"/>
                </a:solidFill>
                <a:latin typeface="小塚ゴシック Pro M"/>
                <a:ea typeface="小塚ゴシック Pro M"/>
                <a:cs typeface="小塚ゴシック Pro M"/>
              </a:rPr>
              <a:t>ちばレポ</a:t>
            </a:r>
            <a:r>
              <a:rPr lang="en-US" altLang="ja-JP" sz="3200" dirty="0" smtClean="0">
                <a:solidFill>
                  <a:schemeClr val="bg1"/>
                </a:solidFill>
                <a:latin typeface="小塚ゴシック Pro M"/>
                <a:ea typeface="小塚ゴシック Pro M"/>
                <a:cs typeface="小塚ゴシック Pro M"/>
              </a:rPr>
              <a:t>)</a:t>
            </a:r>
            <a:endParaRPr lang="ja-JP" altLang="en-US" sz="3200" dirty="0">
              <a:solidFill>
                <a:schemeClr val="bg1"/>
              </a:solidFill>
              <a:latin typeface="小塚ゴシック Pro M"/>
              <a:ea typeface="小塚ゴシック Pro M"/>
              <a:cs typeface="小塚ゴシック Pro M"/>
            </a:endParaRPr>
          </a:p>
        </p:txBody>
      </p:sp>
      <p:pic>
        <p:nvPicPr>
          <p:cNvPr id="2" name="図 1" descr="スクリーンショット 2016-02-01 11.46.55.p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2937" y="2508895"/>
            <a:ext cx="1421747" cy="1351440"/>
          </a:xfrm>
          <a:prstGeom prst="rect">
            <a:avLst/>
          </a:prstGeom>
        </p:spPr>
      </p:pic>
      <p:pic>
        <p:nvPicPr>
          <p:cNvPr id="3" name="図 2" descr="スクリーンショット 2016-02-01 11.47.17.png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4275" y="3280043"/>
            <a:ext cx="679058" cy="645771"/>
          </a:xfrm>
          <a:prstGeom prst="rect">
            <a:avLst/>
          </a:prstGeom>
        </p:spPr>
      </p:pic>
      <p:pic>
        <p:nvPicPr>
          <p:cNvPr id="4" name="図 3" descr="スクリーンショット 2016-02-01 11.47.13.png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8355" y="2325328"/>
            <a:ext cx="845334" cy="739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6099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187</Words>
  <Application>Microsoft Office PowerPoint</Application>
  <PresentationFormat>A4 210 x 297 mm</PresentationFormat>
  <Paragraphs>75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11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4" baseType="lpstr">
      <vt:lpstr>ＭＳ Ｐゴシック</vt:lpstr>
      <vt:lpstr>ヒラギノ角ゴ Pro W3</vt:lpstr>
      <vt:lpstr>フォントポにほんご</vt:lpstr>
      <vt:lpstr>小塚ゴシック Pr6N L</vt:lpstr>
      <vt:lpstr>小塚ゴシック Pr6N M</vt:lpstr>
      <vt:lpstr>小塚ゴシック Pr6N R</vt:lpstr>
      <vt:lpstr>小塚ゴシック Pro M</vt:lpstr>
      <vt:lpstr>Arial</vt:lpstr>
      <vt:lpstr>Calibri</vt:lpstr>
      <vt:lpstr>Corbel</vt:lpstr>
      <vt:lpstr>Wingdings</vt:lpstr>
      <vt:lpstr>ホワイト</vt:lpstr>
      <vt:lpstr>千葉市民協働レポート(ちばレポ)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2018-02-21T08:12:27Z</dcterms:created>
  <dcterms:modified xsi:type="dcterms:W3CDTF">2018-02-21T08:12:30Z</dcterms:modified>
</cp:coreProperties>
</file>